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58" r:id="rId6"/>
    <p:sldId id="262" r:id="rId7"/>
    <p:sldId id="265" r:id="rId8"/>
    <p:sldId id="267" r:id="rId9"/>
    <p:sldId id="266" r:id="rId10"/>
    <p:sldId id="260" r:id="rId11"/>
    <p:sldId id="270" r:id="rId12"/>
    <p:sldId id="268" r:id="rId13"/>
    <p:sldId id="305" r:id="rId14"/>
    <p:sldId id="272" r:id="rId15"/>
    <p:sldId id="273" r:id="rId16"/>
    <p:sldId id="271" r:id="rId17"/>
    <p:sldId id="277" r:id="rId18"/>
    <p:sldId id="280" r:id="rId19"/>
    <p:sldId id="281" r:id="rId20"/>
    <p:sldId id="278" r:id="rId21"/>
    <p:sldId id="279" r:id="rId22"/>
    <p:sldId id="282" r:id="rId23"/>
    <p:sldId id="283" r:id="rId24"/>
    <p:sldId id="284" r:id="rId25"/>
    <p:sldId id="285" r:id="rId26"/>
    <p:sldId id="292" r:id="rId27"/>
    <p:sldId id="291" r:id="rId28"/>
    <p:sldId id="290" r:id="rId29"/>
    <p:sldId id="288" r:id="rId30"/>
    <p:sldId id="295" r:id="rId31"/>
    <p:sldId id="297" r:id="rId32"/>
    <p:sldId id="302" r:id="rId33"/>
    <p:sldId id="293" r:id="rId34"/>
    <p:sldId id="299" r:id="rId35"/>
    <p:sldId id="296" r:id="rId36"/>
    <p:sldId id="294" r:id="rId37"/>
    <p:sldId id="298" r:id="rId38"/>
    <p:sldId id="300" r:id="rId39"/>
    <p:sldId id="301" r:id="rId40"/>
    <p:sldId id="303" r:id="rId41"/>
    <p:sldId id="304" r:id="rId4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B9DF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84"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44813FB-03A9-4E78-BBDE-390C43B1B4F5}" type="datetimeFigureOut">
              <a:rPr lang="en-US" smtClean="0"/>
              <a:pPr/>
              <a:t>11/17/2014</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8E277013-89C4-404E-8226-AE341FB4CBF5}"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813FB-03A9-4E78-BBDE-390C43B1B4F5}" type="datetimeFigureOut">
              <a:rPr lang="en-US" smtClean="0"/>
              <a:pPr/>
              <a:t>11/17/2014</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77013-89C4-404E-8226-AE341FB4CBF5}"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C:\Users\Emile\Videos\MUSIC%20-%20ARTIST\The_Shift_16x9_v2.mp4"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e.net/" TargetMode="External"/><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newclimateeconomy.repor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piritofmaat.com/archive/sep2/merkaba.htm" TargetMode="External"/><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youtu.be/wCLPizjSe6I?t=3m57s&amp;FullScreen=1" TargetMode="External"/><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piritofmaat.com/archive/sep2/merkaba.htm" TargetMode="External"/><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spiritofmaat.com/archive/sep2/merkaba.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worldsustainabilityfund.n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worldsustainabilityfund.n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emile@worldsustainabilityfund.nl"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worldsustainabilityfund.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file:///C:\Users\Emile\Videos\MUSIC%20-%20ARTIST\The_Shift_16x9_v2.mp4" TargetMode="Externa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hyperlink" Target="mailto:emile@worldsustainabilityfund.nl"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worldsustainabilityfund.n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aiafield.net/" TargetMode="External"/><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orldsustainabilityfund.n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worldsustainabilityfund.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srcRect/>
          <a:stretch>
            <a:fillRect/>
          </a:stretch>
        </p:blipFill>
        <p:spPr bwMode="auto">
          <a:xfrm>
            <a:off x="0" y="-18029"/>
            <a:ext cx="9144000" cy="6876029"/>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491880" y="908720"/>
            <a:ext cx="2376000" cy="1800000"/>
          </a:xfrm>
          <a:prstGeom prst="rect">
            <a:avLst/>
          </a:prstGeom>
          <a:noFill/>
          <a:ln w="9525">
            <a:noFill/>
            <a:miter lim="800000"/>
            <a:headEnd/>
            <a:tailEnd/>
          </a:ln>
        </p:spPr>
      </p:pic>
      <p:sp>
        <p:nvSpPr>
          <p:cNvPr id="2" name="Titel 1"/>
          <p:cNvSpPr>
            <a:spLocks noGrp="1"/>
          </p:cNvSpPr>
          <p:nvPr>
            <p:ph type="ctrTitle"/>
          </p:nvPr>
        </p:nvSpPr>
        <p:spPr>
          <a:xfrm>
            <a:off x="685800" y="2607047"/>
            <a:ext cx="7772400" cy="1470025"/>
          </a:xfrm>
          <a:noFill/>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Global Agenda Shift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Ondertitel 2"/>
          <p:cNvSpPr>
            <a:spLocks noGrp="1"/>
          </p:cNvSpPr>
          <p:nvPr>
            <p:ph type="subTitle" idx="1"/>
          </p:nvPr>
        </p:nvSpPr>
        <p:spPr>
          <a:xfrm>
            <a:off x="1371600" y="4149080"/>
            <a:ext cx="6400800" cy="1752600"/>
          </a:xfrm>
        </p:spPr>
        <p:txBody>
          <a:bodyPr>
            <a:normAutofit fontScale="70000" lnSpcReduction="2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Sustainable Regeneration </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Zero Marginal Cost Society</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 Post 2015 Agenda</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Bronning, Commons, Labor, Taxation, and Finance</a:t>
            </a:r>
          </a:p>
        </p:txBody>
      </p:sp>
      <p:sp>
        <p:nvSpPr>
          <p:cNvPr id="13314" name="AutoShape 2" descr="Afbeeldingsresultaat voor flower of l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Afbeeldingsresultaat voor flower of l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Afbeelding 7" descr="logo330x300.png"/>
          <p:cNvPicPr>
            <a:picLocks noChangeAspect="1"/>
          </p:cNvPicPr>
          <p:nvPr/>
        </p:nvPicPr>
        <p:blipFill>
          <a:blip r:embed="rId5" cstate="print"/>
          <a:stretch>
            <a:fillRect/>
          </a:stretch>
        </p:blipFill>
        <p:spPr>
          <a:xfrm>
            <a:off x="0" y="6210000"/>
            <a:ext cx="712800" cy="648000"/>
          </a:xfrm>
          <a:prstGeom prst="rect">
            <a:avLst/>
          </a:prstGeom>
        </p:spPr>
      </p:pic>
      <p:sp>
        <p:nvSpPr>
          <p:cNvPr id="9" name="Ondertitel 2"/>
          <p:cNvSpPr txBox="1">
            <a:spLocks/>
          </p:cNvSpPr>
          <p:nvPr/>
        </p:nvSpPr>
        <p:spPr>
          <a:xfrm>
            <a:off x="1547664" y="5805264"/>
            <a:ext cx="6400800" cy="83671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Emile van Essen - WSF</a:t>
            </a:r>
          </a:p>
        </p:txBody>
      </p:sp>
      <p:pic>
        <p:nvPicPr>
          <p:cNvPr id="13" name="Afbeelding 12" descr="logo330x300.png"/>
          <p:cNvPicPr>
            <a:picLocks noChangeAspect="1"/>
          </p:cNvPicPr>
          <p:nvPr/>
        </p:nvPicPr>
        <p:blipFill>
          <a:blip r:embed="rId5" cstate="print"/>
          <a:stretch>
            <a:fillRect/>
          </a:stretch>
        </p:blipFill>
        <p:spPr>
          <a:xfrm>
            <a:off x="8431200" y="6210000"/>
            <a:ext cx="712800" cy="648000"/>
          </a:xfrm>
          <a:prstGeom prst="rect">
            <a:avLst/>
          </a:prstGeom>
        </p:spPr>
      </p:pic>
      <p:sp>
        <p:nvSpPr>
          <p:cNvPr id="17" name="Tekstvak 16"/>
          <p:cNvSpPr txBox="1"/>
          <p:nvPr/>
        </p:nvSpPr>
        <p:spPr>
          <a:xfrm>
            <a:off x="1403648" y="6488668"/>
            <a:ext cx="3096344" cy="369332"/>
          </a:xfrm>
          <a:prstGeom prst="rect">
            <a:avLst/>
          </a:prstGeom>
          <a:noFill/>
        </p:spPr>
        <p:txBody>
          <a:bodyPr wrap="square" rtlCol="0">
            <a:spAutoFit/>
          </a:bodyPr>
          <a:lstStyle/>
          <a:p>
            <a:r>
              <a:rPr lang="en-US" dirty="0" smtClean="0">
                <a:solidFill>
                  <a:schemeClr val="bg1">
                    <a:lumMod val="65000"/>
                  </a:schemeClr>
                </a:solidFill>
              </a:rPr>
              <a:t>&lt; Play intro, 1 minute</a:t>
            </a:r>
            <a:endParaRPr lang="en-US" dirty="0">
              <a:solidFill>
                <a:schemeClr val="bg1">
                  <a:lumMod val="65000"/>
                </a:schemeClr>
              </a:solidFill>
            </a:endParaRPr>
          </a:p>
        </p:txBody>
      </p:sp>
      <p:pic>
        <p:nvPicPr>
          <p:cNvPr id="18" name="The_Shift_16x9_v2.mp4">
            <a:hlinkClick r:id="" action="ppaction://media"/>
          </p:cNvPr>
          <p:cNvPicPr>
            <a:picLocks noRot="1" noChangeAspect="1"/>
          </p:cNvPicPr>
          <p:nvPr>
            <a:videoFile r:link="rId1"/>
          </p:nvPr>
        </p:nvPicPr>
        <p:blipFill>
          <a:blip r:embed="rId6" cstate="print"/>
          <a:stretch>
            <a:fillRect/>
          </a:stretch>
        </p:blipFill>
        <p:spPr>
          <a:xfrm>
            <a:off x="875648" y="6489384"/>
            <a:ext cx="528000" cy="396000"/>
          </a:xfrm>
          <a:prstGeom prst="rect">
            <a:avLst/>
          </a:prstGeom>
        </p:spPr>
      </p:pic>
      <p:sp>
        <p:nvSpPr>
          <p:cNvPr id="15" name="Rechthoek 14"/>
          <p:cNvSpPr/>
          <p:nvPr/>
        </p:nvSpPr>
        <p:spPr>
          <a:xfrm>
            <a:off x="787088" y="1065510"/>
            <a:ext cx="756982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nl-NL"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World Sustainability Fund</a:t>
            </a:r>
            <a:endParaRPr lang="nl-NL"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
                                        </p:tgtEl>
                                      </p:cBhvr>
                                    </p:cmd>
                                  </p:childTnLst>
                                </p:cTn>
                              </p:par>
                            </p:childTnLst>
                          </p:cTn>
                        </p:par>
                      </p:childTnLst>
                    </p:cTn>
                  </p:par>
                </p:childTnLst>
              </p:cTn>
              <p:nextCondLst>
                <p:cond evt="onClick" delay="0">
                  <p:tgtEl>
                    <p:spTgt spid="18"/>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ep 81"/>
          <p:cNvGrpSpPr/>
          <p:nvPr/>
        </p:nvGrpSpPr>
        <p:grpSpPr>
          <a:xfrm>
            <a:off x="972000" y="-171400"/>
            <a:ext cx="7200000" cy="7200000"/>
            <a:chOff x="972000" y="36000"/>
            <a:chExt cx="7200000" cy="7200000"/>
          </a:xfrm>
        </p:grpSpPr>
        <p:grpSp>
          <p:nvGrpSpPr>
            <p:cNvPr id="4" name="Groep 3"/>
            <p:cNvGrpSpPr>
              <a:grpSpLocks noChangeAspect="1"/>
            </p:cNvGrpSpPr>
            <p:nvPr/>
          </p:nvGrpSpPr>
          <p:grpSpPr>
            <a:xfrm>
              <a:off x="2411760" y="1467552"/>
              <a:ext cx="4320480" cy="4328448"/>
              <a:chOff x="1619672" y="1411440"/>
              <a:chExt cx="5400600" cy="5410560"/>
            </a:xfrm>
          </p:grpSpPr>
          <p:sp>
            <p:nvSpPr>
              <p:cNvPr id="5" name="Ovaal 4"/>
              <p:cNvSpPr/>
              <p:nvPr/>
            </p:nvSpPr>
            <p:spPr>
              <a:xfrm>
                <a:off x="2987824"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6" name="Ovaal 5"/>
              <p:cNvSpPr/>
              <p:nvPr/>
            </p:nvSpPr>
            <p:spPr>
              <a:xfrm>
                <a:off x="43559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7" name="Ovaal 6"/>
              <p:cNvSpPr/>
              <p:nvPr/>
            </p:nvSpPr>
            <p:spPr>
              <a:xfrm>
                <a:off x="25557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8" name="Ovaal 7"/>
              <p:cNvSpPr/>
              <p:nvPr/>
            </p:nvSpPr>
            <p:spPr>
              <a:xfrm>
                <a:off x="3888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9" name="Ovaal 8"/>
              <p:cNvSpPr/>
              <p:nvPr/>
            </p:nvSpPr>
            <p:spPr>
              <a:xfrm>
                <a:off x="3024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0" name="Ovaal 9"/>
              <p:cNvSpPr/>
              <p:nvPr/>
            </p:nvSpPr>
            <p:spPr>
              <a:xfrm>
                <a:off x="3924000"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1" name="Ovaal 10"/>
              <p:cNvSpPr>
                <a:spLocks noChangeAspect="1"/>
              </p:cNvSpPr>
              <p:nvPr/>
            </p:nvSpPr>
            <p:spPr>
              <a:xfrm>
                <a:off x="1620000" y="1422000"/>
                <a:ext cx="5400000" cy="54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2" name="Ovaal 11"/>
              <p:cNvSpPr/>
              <p:nvPr/>
            </p:nvSpPr>
            <p:spPr>
              <a:xfrm>
                <a:off x="16196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3" name="Ovaal 12"/>
              <p:cNvSpPr/>
              <p:nvPr/>
            </p:nvSpPr>
            <p:spPr>
              <a:xfrm>
                <a:off x="52200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4" name="Ovaal 13"/>
              <p:cNvSpPr/>
              <p:nvPr/>
            </p:nvSpPr>
            <p:spPr>
              <a:xfrm>
                <a:off x="2483768" y="1700808"/>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5" name="Ovaal 14"/>
              <p:cNvSpPr/>
              <p:nvPr/>
            </p:nvSpPr>
            <p:spPr>
              <a:xfrm>
                <a:off x="4355976" y="169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6" name="Ovaal 15"/>
              <p:cNvSpPr/>
              <p:nvPr/>
            </p:nvSpPr>
            <p:spPr>
              <a:xfrm>
                <a:off x="4283968" y="4797152"/>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7" name="Ovaal 16"/>
              <p:cNvSpPr/>
              <p:nvPr/>
            </p:nvSpPr>
            <p:spPr>
              <a:xfrm>
                <a:off x="2411760" y="4725144"/>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grpSp>
            <p:nvGrpSpPr>
              <p:cNvPr id="18" name="Groep 23"/>
              <p:cNvGrpSpPr/>
              <p:nvPr/>
            </p:nvGrpSpPr>
            <p:grpSpPr>
              <a:xfrm>
                <a:off x="1889972" y="1411440"/>
                <a:ext cx="4860200" cy="5400000"/>
                <a:chOff x="1889972" y="1411600"/>
                <a:chExt cx="4860200" cy="5400000"/>
              </a:xfrm>
            </p:grpSpPr>
            <p:sp>
              <p:nvSpPr>
                <p:cNvPr id="20" name="Ovaal 19"/>
                <p:cNvSpPr/>
                <p:nvPr/>
              </p:nvSpPr>
              <p:spPr>
                <a:xfrm>
                  <a:off x="4949972" y="4111600"/>
                  <a:ext cx="1800200" cy="180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400" dirty="0" smtClean="0">
                      <a:solidFill>
                        <a:schemeClr val="tx1"/>
                      </a:solidFill>
                    </a:rPr>
                    <a:t>11.Sust. cities and settle-</a:t>
                  </a:r>
                  <a:r>
                    <a:rPr lang="en-US" sz="1400" dirty="0" err="1" smtClean="0">
                      <a:solidFill>
                        <a:schemeClr val="tx1"/>
                      </a:solidFill>
                    </a:rPr>
                    <a:t>ments</a:t>
                  </a:r>
                  <a:r>
                    <a:rPr lang="en-US" sz="1400" dirty="0" smtClean="0">
                      <a:solidFill>
                        <a:schemeClr val="tx1"/>
                      </a:solidFill>
                    </a:rPr>
                    <a:t> </a:t>
                  </a:r>
                </a:p>
              </p:txBody>
            </p:sp>
            <p:sp>
              <p:nvSpPr>
                <p:cNvPr id="21" name="Ovaal 20"/>
                <p:cNvSpPr/>
                <p:nvPr/>
              </p:nvSpPr>
              <p:spPr>
                <a:xfrm>
                  <a:off x="3419972" y="5011600"/>
                  <a:ext cx="1800200" cy="18000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lgn="ctr">
                    <a:spcBef>
                      <a:spcPct val="20000"/>
                    </a:spcBef>
                    <a:defRPr/>
                  </a:pPr>
                  <a:r>
                    <a:rPr lang="en-US" sz="1400" dirty="0" smtClean="0">
                      <a:solidFill>
                        <a:schemeClr val="tx1"/>
                      </a:solidFill>
                    </a:rPr>
                    <a:t>10. </a:t>
                  </a:r>
                </a:p>
                <a:p>
                  <a:pPr marL="342900" lvl="0" indent="-342900" algn="ctr">
                    <a:spcBef>
                      <a:spcPct val="20000"/>
                    </a:spcBef>
                    <a:defRPr/>
                  </a:pPr>
                  <a:r>
                    <a:rPr lang="en-US" sz="1400" dirty="0" smtClean="0">
                      <a:solidFill>
                        <a:schemeClr val="tx1"/>
                      </a:solidFill>
                    </a:rPr>
                    <a:t>Equality</a:t>
                  </a:r>
                </a:p>
                <a:p>
                  <a:pPr marL="342900" lvl="0" indent="-342900" algn="ctr">
                    <a:spcBef>
                      <a:spcPct val="20000"/>
                    </a:spcBef>
                    <a:defRPr/>
                  </a:pPr>
                  <a:r>
                    <a:rPr lang="en-US" sz="1400" dirty="0" smtClean="0">
                      <a:solidFill>
                        <a:schemeClr val="tx1"/>
                      </a:solidFill>
                    </a:rPr>
                    <a:t> among</a:t>
                  </a:r>
                </a:p>
                <a:p>
                  <a:pPr marL="342900" lvl="0" indent="-342900" algn="ctr">
                    <a:spcBef>
                      <a:spcPct val="20000"/>
                    </a:spcBef>
                    <a:defRPr/>
                  </a:pPr>
                  <a:r>
                    <a:rPr lang="en-US" sz="1400" dirty="0" smtClean="0">
                      <a:solidFill>
                        <a:schemeClr val="tx1"/>
                      </a:solidFill>
                    </a:rPr>
                    <a:t> countries  </a:t>
                  </a:r>
                </a:p>
              </p:txBody>
            </p:sp>
            <p:sp>
              <p:nvSpPr>
                <p:cNvPr id="22" name="Ovaal 21"/>
                <p:cNvSpPr/>
                <p:nvPr/>
              </p:nvSpPr>
              <p:spPr>
                <a:xfrm>
                  <a:off x="1889972" y="2311600"/>
                  <a:ext cx="1800200" cy="180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solidFill>
                        <a:schemeClr val="tx1"/>
                      </a:solidFill>
                    </a:rPr>
                    <a:t>15. Sust. Ecosystems </a:t>
                  </a:r>
                </a:p>
              </p:txBody>
            </p:sp>
            <p:sp>
              <p:nvSpPr>
                <p:cNvPr id="23" name="Ovaal 22"/>
                <p:cNvSpPr/>
                <p:nvPr/>
              </p:nvSpPr>
              <p:spPr>
                <a:xfrm>
                  <a:off x="3419972" y="1411600"/>
                  <a:ext cx="1800200" cy="180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ct val="20000"/>
                    </a:spcBef>
                    <a:defRPr/>
                  </a:pPr>
                  <a:r>
                    <a:rPr lang="en-US" sz="1400" dirty="0" smtClean="0">
                      <a:solidFill>
                        <a:schemeClr val="tx1"/>
                      </a:solidFill>
                    </a:rPr>
                    <a:t>16. Peaceful societies </a:t>
                  </a:r>
                </a:p>
              </p:txBody>
            </p:sp>
            <p:sp>
              <p:nvSpPr>
                <p:cNvPr id="24" name="Ovaal 23"/>
                <p:cNvSpPr/>
                <p:nvPr/>
              </p:nvSpPr>
              <p:spPr>
                <a:xfrm>
                  <a:off x="4949972" y="2311600"/>
                  <a:ext cx="1800200" cy="180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nl-NL" sz="1400" dirty="0" smtClean="0">
                      <a:solidFill>
                        <a:schemeClr val="tx1"/>
                      </a:solidFill>
                    </a:rPr>
                    <a:t> </a:t>
                  </a:r>
                  <a:r>
                    <a:rPr lang="en-US" sz="1400" dirty="0" smtClean="0">
                      <a:solidFill>
                        <a:schemeClr val="tx1"/>
                      </a:solidFill>
                    </a:rPr>
                    <a:t>14. Sust. marine resources </a:t>
                  </a:r>
                </a:p>
              </p:txBody>
            </p:sp>
            <p:sp>
              <p:nvSpPr>
                <p:cNvPr id="25" name="Ovaal 24"/>
                <p:cNvSpPr/>
                <p:nvPr/>
              </p:nvSpPr>
              <p:spPr>
                <a:xfrm>
                  <a:off x="1889972" y="4122160"/>
                  <a:ext cx="1800200" cy="180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400" dirty="0" smtClean="0">
                      <a:solidFill>
                        <a:schemeClr val="tx1"/>
                      </a:solidFill>
                    </a:rPr>
                    <a:t>12. Sust. </a:t>
                  </a:r>
                  <a:r>
                    <a:rPr lang="en-US" sz="1400" dirty="0" err="1" smtClean="0">
                      <a:solidFill>
                        <a:schemeClr val="tx1"/>
                      </a:solidFill>
                    </a:rPr>
                    <a:t>Consump-tion</a:t>
                  </a:r>
                  <a:r>
                    <a:rPr lang="en-US" sz="1400" dirty="0" smtClean="0">
                      <a:solidFill>
                        <a:schemeClr val="tx1"/>
                      </a:solidFill>
                    </a:rPr>
                    <a:t> </a:t>
                  </a:r>
                </a:p>
              </p:txBody>
            </p:sp>
          </p:grpSp>
          <p:sp>
            <p:nvSpPr>
              <p:cNvPr id="19" name="Ovaal 18"/>
              <p:cNvSpPr/>
              <p:nvPr/>
            </p:nvSpPr>
            <p:spPr>
              <a:xfrm>
                <a:off x="3420000" y="3211440"/>
                <a:ext cx="1800200" cy="18000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400" b="1" dirty="0" smtClean="0"/>
                  <a:t>13. Combat climate change </a:t>
                </a:r>
              </a:p>
            </p:txBody>
          </p:sp>
        </p:grpSp>
        <p:sp>
          <p:nvSpPr>
            <p:cNvPr id="26" name="Ovaal 25"/>
            <p:cNvSpPr>
              <a:spLocks noChangeAspect="1"/>
            </p:cNvSpPr>
            <p:nvPr/>
          </p:nvSpPr>
          <p:spPr>
            <a:xfrm>
              <a:off x="972000" y="36000"/>
              <a:ext cx="7200000" cy="72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7" name="Ovaal 26"/>
            <p:cNvSpPr/>
            <p:nvPr/>
          </p:nvSpPr>
          <p:spPr>
            <a:xfrm>
              <a:off x="3851920" y="3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endParaRPr lang="en-US" sz="1400" dirty="0" smtClean="0">
                <a:solidFill>
                  <a:schemeClr val="tx1"/>
                </a:solidFill>
              </a:endParaRPr>
            </a:p>
          </p:txBody>
        </p:sp>
        <p:sp>
          <p:nvSpPr>
            <p:cNvPr id="29" name="Ovaal 28"/>
            <p:cNvSpPr/>
            <p:nvPr/>
          </p:nvSpPr>
          <p:spPr>
            <a:xfrm>
              <a:off x="2627784" y="74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solidFill>
                </a:rPr>
                <a:t>8. Sust. decent work for all  </a:t>
              </a:r>
            </a:p>
          </p:txBody>
        </p:sp>
        <p:sp>
          <p:nvSpPr>
            <p:cNvPr id="30" name="Ovaal 29"/>
            <p:cNvSpPr/>
            <p:nvPr/>
          </p:nvSpPr>
          <p:spPr>
            <a:xfrm>
              <a:off x="1368000" y="1467136"/>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tx1"/>
                  </a:solidFill>
                </a:rPr>
                <a:t>9. Sust. infra &amp; industry</a:t>
              </a:r>
              <a:endParaRPr lang="en-US" sz="1400" dirty="0">
                <a:solidFill>
                  <a:schemeClr val="tx1"/>
                </a:solidFill>
              </a:endParaRPr>
            </a:p>
          </p:txBody>
        </p:sp>
        <p:sp>
          <p:nvSpPr>
            <p:cNvPr id="33" name="Ovaal 32"/>
            <p:cNvSpPr/>
            <p:nvPr/>
          </p:nvSpPr>
          <p:spPr>
            <a:xfrm>
              <a:off x="6335840" y="435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solidFill>
                </a:rPr>
                <a:t>5. Gender equality </a:t>
              </a:r>
              <a:r>
                <a:rPr lang="nl-NL" sz="1400" dirty="0" smtClean="0">
                  <a:solidFill>
                    <a:schemeClr val="tx1"/>
                  </a:solidFill>
                </a:rPr>
                <a:t> </a:t>
              </a:r>
              <a:endParaRPr lang="en-US" sz="1400" dirty="0">
                <a:solidFill>
                  <a:schemeClr val="tx1"/>
                </a:solidFill>
              </a:endParaRPr>
            </a:p>
          </p:txBody>
        </p:sp>
        <p:sp>
          <p:nvSpPr>
            <p:cNvPr id="34" name="Ovaal 33"/>
            <p:cNvSpPr/>
            <p:nvPr/>
          </p:nvSpPr>
          <p:spPr>
            <a:xfrm>
              <a:off x="5076056" y="506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tx1"/>
                  </a:solidFill>
                </a:rPr>
                <a:t>4. Life-long education </a:t>
              </a:r>
            </a:p>
          </p:txBody>
        </p:sp>
        <p:sp>
          <p:nvSpPr>
            <p:cNvPr id="35" name="Ovaal 34"/>
            <p:cNvSpPr/>
            <p:nvPr/>
          </p:nvSpPr>
          <p:spPr>
            <a:xfrm>
              <a:off x="3851920" y="579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ctr">
                <a:spcBef>
                  <a:spcPct val="20000"/>
                </a:spcBef>
                <a:defRPr/>
              </a:pPr>
              <a:endParaRPr lang="en-US" sz="1400" dirty="0" smtClean="0">
                <a:solidFill>
                  <a:schemeClr val="tx1"/>
                </a:solidFill>
              </a:endParaRPr>
            </a:p>
          </p:txBody>
        </p:sp>
        <p:sp>
          <p:nvSpPr>
            <p:cNvPr id="38" name="Ovaal 37"/>
            <p:cNvSpPr/>
            <p:nvPr/>
          </p:nvSpPr>
          <p:spPr>
            <a:xfrm flipH="1">
              <a:off x="5076056" y="74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1400" dirty="0" smtClean="0">
                  <a:solidFill>
                    <a:schemeClr val="tx1"/>
                  </a:solidFill>
                </a:rPr>
                <a:t>17. Partner-ship </a:t>
              </a:r>
              <a:r>
                <a:rPr lang="en-US" sz="1400" dirty="0" err="1" smtClean="0">
                  <a:solidFill>
                    <a:schemeClr val="tx1"/>
                  </a:solidFill>
                </a:rPr>
                <a:t>devel-opment</a:t>
              </a:r>
              <a:r>
                <a:rPr lang="en-US" sz="1400" dirty="0" smtClean="0">
                  <a:solidFill>
                    <a:schemeClr val="tx1"/>
                  </a:solidFill>
                </a:rPr>
                <a:t> Finance</a:t>
              </a:r>
              <a:r>
                <a:rPr lang="nl-NL" sz="1400" dirty="0" smtClean="0"/>
                <a:t> </a:t>
              </a:r>
              <a:endParaRPr lang="en-US" sz="1400" dirty="0"/>
            </a:p>
          </p:txBody>
        </p:sp>
        <p:sp>
          <p:nvSpPr>
            <p:cNvPr id="39" name="Ovaal 38"/>
            <p:cNvSpPr/>
            <p:nvPr/>
          </p:nvSpPr>
          <p:spPr>
            <a:xfrm flipH="1">
              <a:off x="6335840" y="146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tx1"/>
                  </a:solidFill>
                </a:rPr>
                <a:t> 3. Healthy well-being lives </a:t>
              </a:r>
            </a:p>
          </p:txBody>
        </p:sp>
        <p:sp>
          <p:nvSpPr>
            <p:cNvPr id="42" name="Ovaal 41"/>
            <p:cNvSpPr/>
            <p:nvPr/>
          </p:nvSpPr>
          <p:spPr>
            <a:xfrm>
              <a:off x="2627784" y="507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tx1"/>
                  </a:solidFill>
                </a:rPr>
                <a:t>7. Sust. energy for all </a:t>
              </a:r>
            </a:p>
          </p:txBody>
        </p:sp>
        <p:sp>
          <p:nvSpPr>
            <p:cNvPr id="43" name="Ovaal 42"/>
            <p:cNvSpPr/>
            <p:nvPr/>
          </p:nvSpPr>
          <p:spPr>
            <a:xfrm>
              <a:off x="1368000" y="435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tx1"/>
                  </a:solidFill>
                </a:rPr>
                <a:t>6. Water and sanitation </a:t>
              </a:r>
            </a:p>
          </p:txBody>
        </p:sp>
        <p:sp>
          <p:nvSpPr>
            <p:cNvPr id="44" name="Ovaal 43"/>
            <p:cNvSpPr/>
            <p:nvPr/>
          </p:nvSpPr>
          <p:spPr>
            <a:xfrm>
              <a:off x="1368000" y="291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tx1"/>
                  </a:solidFill>
                </a:rPr>
                <a:t>2. End hunger | Sust. Agriculture</a:t>
              </a:r>
            </a:p>
          </p:txBody>
        </p:sp>
        <p:sp>
          <p:nvSpPr>
            <p:cNvPr id="45" name="Ovaal 44"/>
            <p:cNvSpPr/>
            <p:nvPr/>
          </p:nvSpPr>
          <p:spPr>
            <a:xfrm>
              <a:off x="6336000" y="291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solidFill>
                </a:rPr>
                <a:t>1. End poverty</a:t>
              </a:r>
              <a:endParaRPr lang="en-US" sz="1400" b="1" dirty="0">
                <a:solidFill>
                  <a:schemeClr val="tx1"/>
                </a:solidFill>
              </a:endParaRPr>
            </a:p>
          </p:txBody>
        </p:sp>
      </p:grpSp>
      <p:sp>
        <p:nvSpPr>
          <p:cNvPr id="84" name="Tijdelijke aanduiding voor inhoud 2"/>
          <p:cNvSpPr txBox="1">
            <a:spLocks/>
          </p:cNvSpPr>
          <p:nvPr/>
        </p:nvSpPr>
        <p:spPr>
          <a:xfrm>
            <a:off x="10538320" y="-315416"/>
            <a:ext cx="4114800" cy="4525963"/>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2" name="Rechthoek 91"/>
          <p:cNvSpPr/>
          <p:nvPr/>
        </p:nvSpPr>
        <p:spPr>
          <a:xfrm>
            <a:off x="0" y="0"/>
            <a:ext cx="9144000" cy="461665"/>
          </a:xfrm>
          <a:prstGeom prst="rect">
            <a:avLst/>
          </a:prstGeom>
        </p:spPr>
        <p:txBody>
          <a:bodyPr wrap="square">
            <a:spAutoFit/>
          </a:bodyPr>
          <a:lstStyle/>
          <a:p>
            <a:pPr lvl="0" algn="ctr"/>
            <a:r>
              <a:rPr lang="en-US" sz="2400" b="1" dirty="0" smtClean="0"/>
              <a:t>The 17 SDGs  - Post 2015 Sustainability Development Goals</a:t>
            </a:r>
          </a:p>
        </p:txBody>
      </p:sp>
      <p:sp>
        <p:nvSpPr>
          <p:cNvPr id="93" name="Rechthoek 92"/>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41" name="Afbeelding 40" descr="logo330x300.png"/>
          <p:cNvPicPr>
            <a:picLocks noChangeAspect="1"/>
          </p:cNvPicPr>
          <p:nvPr/>
        </p:nvPicPr>
        <p:blipFill>
          <a:blip r:embed="rId3" cstate="print"/>
          <a:stretch>
            <a:fillRect/>
          </a:stretch>
        </p:blipFill>
        <p:spPr>
          <a:xfrm>
            <a:off x="7718400" y="5562000"/>
            <a:ext cx="1425600" cy="1296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81"/>
          <p:cNvGrpSpPr/>
          <p:nvPr/>
        </p:nvGrpSpPr>
        <p:grpSpPr>
          <a:xfrm>
            <a:off x="-468000" y="-1683568"/>
            <a:ext cx="10080000" cy="10080000"/>
            <a:chOff x="-468000" y="-1404000"/>
            <a:chExt cx="10080000" cy="10080000"/>
          </a:xfrm>
        </p:grpSpPr>
        <p:grpSp>
          <p:nvGrpSpPr>
            <p:cNvPr id="3" name="Groep 3"/>
            <p:cNvGrpSpPr>
              <a:grpSpLocks noChangeAspect="1"/>
            </p:cNvGrpSpPr>
            <p:nvPr/>
          </p:nvGrpSpPr>
          <p:grpSpPr>
            <a:xfrm>
              <a:off x="2411760" y="1467552"/>
              <a:ext cx="4320480" cy="4328448"/>
              <a:chOff x="1619672" y="1411440"/>
              <a:chExt cx="5400600" cy="5410560"/>
            </a:xfrm>
          </p:grpSpPr>
          <p:sp>
            <p:nvSpPr>
              <p:cNvPr id="5" name="Ovaal 4"/>
              <p:cNvSpPr/>
              <p:nvPr/>
            </p:nvSpPr>
            <p:spPr>
              <a:xfrm>
                <a:off x="2987824"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6" name="Ovaal 5"/>
              <p:cNvSpPr/>
              <p:nvPr/>
            </p:nvSpPr>
            <p:spPr>
              <a:xfrm>
                <a:off x="43559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7" name="Ovaal 6"/>
              <p:cNvSpPr/>
              <p:nvPr/>
            </p:nvSpPr>
            <p:spPr>
              <a:xfrm>
                <a:off x="25557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8" name="Ovaal 7"/>
              <p:cNvSpPr/>
              <p:nvPr/>
            </p:nvSpPr>
            <p:spPr>
              <a:xfrm>
                <a:off x="3888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9" name="Ovaal 8"/>
              <p:cNvSpPr/>
              <p:nvPr/>
            </p:nvSpPr>
            <p:spPr>
              <a:xfrm>
                <a:off x="3024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0" name="Ovaal 9"/>
              <p:cNvSpPr/>
              <p:nvPr/>
            </p:nvSpPr>
            <p:spPr>
              <a:xfrm>
                <a:off x="3924000"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1" name="Ovaal 10"/>
              <p:cNvSpPr>
                <a:spLocks noChangeAspect="1"/>
              </p:cNvSpPr>
              <p:nvPr/>
            </p:nvSpPr>
            <p:spPr>
              <a:xfrm>
                <a:off x="1620000" y="1422000"/>
                <a:ext cx="5400000" cy="54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2" name="Ovaal 11"/>
              <p:cNvSpPr/>
              <p:nvPr/>
            </p:nvSpPr>
            <p:spPr>
              <a:xfrm>
                <a:off x="16196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3" name="Ovaal 12"/>
              <p:cNvSpPr/>
              <p:nvPr/>
            </p:nvSpPr>
            <p:spPr>
              <a:xfrm>
                <a:off x="52200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4" name="Ovaal 13"/>
              <p:cNvSpPr/>
              <p:nvPr/>
            </p:nvSpPr>
            <p:spPr>
              <a:xfrm>
                <a:off x="2483768" y="1700808"/>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5" name="Ovaal 14"/>
              <p:cNvSpPr/>
              <p:nvPr/>
            </p:nvSpPr>
            <p:spPr>
              <a:xfrm>
                <a:off x="4355976" y="169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6" name="Ovaal 15"/>
              <p:cNvSpPr/>
              <p:nvPr/>
            </p:nvSpPr>
            <p:spPr>
              <a:xfrm>
                <a:off x="4283968" y="4797152"/>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7" name="Ovaal 16"/>
              <p:cNvSpPr/>
              <p:nvPr/>
            </p:nvSpPr>
            <p:spPr>
              <a:xfrm>
                <a:off x="2411760" y="4725144"/>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grpSp>
            <p:nvGrpSpPr>
              <p:cNvPr id="4" name="Groep 23"/>
              <p:cNvGrpSpPr/>
              <p:nvPr/>
            </p:nvGrpSpPr>
            <p:grpSpPr>
              <a:xfrm>
                <a:off x="1889972" y="1411440"/>
                <a:ext cx="4860200" cy="5400000"/>
                <a:chOff x="1889972" y="1411600"/>
                <a:chExt cx="4860200" cy="5400000"/>
              </a:xfrm>
            </p:grpSpPr>
            <p:sp>
              <p:nvSpPr>
                <p:cNvPr id="20" name="Ovaal 19"/>
                <p:cNvSpPr/>
                <p:nvPr/>
              </p:nvSpPr>
              <p:spPr>
                <a:xfrm>
                  <a:off x="4949972" y="41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1400" dirty="0" smtClean="0"/>
                    <a:t>A. Soul, Attitude, </a:t>
                  </a:r>
                  <a:r>
                    <a:rPr lang="nl-NL" sz="1400" dirty="0" err="1" smtClean="0"/>
                    <a:t>Education</a:t>
                  </a:r>
                  <a:endParaRPr lang="en-US" sz="1400" dirty="0"/>
                </a:p>
              </p:txBody>
            </p:sp>
            <p:sp>
              <p:nvSpPr>
                <p:cNvPr id="21" name="Ovaal 20"/>
                <p:cNvSpPr/>
                <p:nvPr/>
              </p:nvSpPr>
              <p:spPr>
                <a:xfrm>
                  <a:off x="3419972" y="5011600"/>
                  <a:ext cx="1800200" cy="1800000"/>
                </a:xfrm>
                <a:prstGeom prst="ellipse">
                  <a:avLst/>
                </a:prstGeom>
                <a:solidFill>
                  <a:schemeClr val="accent6">
                    <a:lumMod val="75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400" dirty="0" smtClean="0"/>
                    <a:t>B. Mental, </a:t>
                  </a:r>
                  <a:r>
                    <a:rPr lang="nl-NL" sz="1400" dirty="0" err="1" smtClean="0"/>
                    <a:t>Electal</a:t>
                  </a:r>
                  <a:r>
                    <a:rPr lang="nl-NL" sz="1400" dirty="0" smtClean="0"/>
                    <a:t>, Legal </a:t>
                  </a:r>
                  <a:endParaRPr lang="en-US" sz="1400" dirty="0"/>
                </a:p>
              </p:txBody>
            </p:sp>
            <p:sp>
              <p:nvSpPr>
                <p:cNvPr id="22" name="Ovaal 21"/>
                <p:cNvSpPr/>
                <p:nvPr/>
              </p:nvSpPr>
              <p:spPr>
                <a:xfrm>
                  <a:off x="1889972" y="2311600"/>
                  <a:ext cx="18002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400" dirty="0" smtClean="0"/>
                    <a:t>E. </a:t>
                  </a:r>
                  <a:r>
                    <a:rPr lang="nl-NL" sz="1400" dirty="0" err="1" smtClean="0"/>
                    <a:t>Entre-preneurial</a:t>
                  </a:r>
                  <a:r>
                    <a:rPr lang="nl-NL" sz="1400" dirty="0" smtClean="0"/>
                    <a:t>, </a:t>
                  </a:r>
                  <a:r>
                    <a:rPr lang="nl-NL" sz="1400" dirty="0" err="1" smtClean="0"/>
                    <a:t>Labor</a:t>
                  </a:r>
                  <a:r>
                    <a:rPr lang="nl-NL" sz="1400" dirty="0" smtClean="0"/>
                    <a:t>, </a:t>
                  </a:r>
                  <a:r>
                    <a:rPr lang="nl-NL" sz="1400" dirty="0" err="1" smtClean="0"/>
                    <a:t>Production</a:t>
                  </a:r>
                  <a:r>
                    <a:rPr lang="nl-NL" sz="1400" dirty="0" smtClean="0"/>
                    <a:t> </a:t>
                  </a:r>
                  <a:endParaRPr lang="en-US" sz="1400" dirty="0"/>
                </a:p>
              </p:txBody>
            </p:sp>
            <p:sp>
              <p:nvSpPr>
                <p:cNvPr id="23" name="Ovaal 22"/>
                <p:cNvSpPr/>
                <p:nvPr/>
              </p:nvSpPr>
              <p:spPr>
                <a:xfrm>
                  <a:off x="3419972" y="1411600"/>
                  <a:ext cx="1800200" cy="18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F. </a:t>
                  </a:r>
                  <a:r>
                    <a:rPr lang="nl-NL" sz="1400" b="1" i="1" dirty="0" err="1" smtClean="0"/>
                    <a:t>Commu-nication</a:t>
                  </a:r>
                  <a:r>
                    <a:rPr lang="nl-NL" sz="1400" b="1" i="1" dirty="0" smtClean="0"/>
                    <a:t>, Power, Transport</a:t>
                  </a:r>
                  <a:endParaRPr lang="en-US" sz="1400" b="1" dirty="0"/>
                </a:p>
              </p:txBody>
            </p:sp>
            <p:sp>
              <p:nvSpPr>
                <p:cNvPr id="24" name="Ovaal 23"/>
                <p:cNvSpPr/>
                <p:nvPr/>
              </p:nvSpPr>
              <p:spPr>
                <a:xfrm>
                  <a:off x="4949972" y="2311600"/>
                  <a:ext cx="1800200" cy="180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400" dirty="0" smtClean="0"/>
                    <a:t> G. </a:t>
                  </a:r>
                  <a:r>
                    <a:rPr lang="nl-NL" sz="1400" dirty="0" err="1" smtClean="0"/>
                    <a:t>Rela-tionships</a:t>
                  </a:r>
                  <a:r>
                    <a:rPr lang="nl-NL" sz="1400" dirty="0" smtClean="0"/>
                    <a:t>, </a:t>
                  </a:r>
                  <a:r>
                    <a:rPr lang="nl-NL" sz="1400" dirty="0" err="1" smtClean="0"/>
                    <a:t>Regen-eration</a:t>
                  </a:r>
                  <a:r>
                    <a:rPr lang="nl-NL" sz="1400" dirty="0" smtClean="0"/>
                    <a:t>, </a:t>
                  </a:r>
                  <a:r>
                    <a:rPr lang="nl-NL" sz="1400" dirty="0" err="1" smtClean="0"/>
                    <a:t>Happiness</a:t>
                  </a:r>
                  <a:endParaRPr lang="en-US" sz="1400" dirty="0"/>
                </a:p>
              </p:txBody>
            </p:sp>
            <p:sp>
              <p:nvSpPr>
                <p:cNvPr id="25" name="Ovaal 24"/>
                <p:cNvSpPr/>
                <p:nvPr/>
              </p:nvSpPr>
              <p:spPr>
                <a:xfrm>
                  <a:off x="1889972" y="4122160"/>
                  <a:ext cx="1800200" cy="180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400" dirty="0" smtClean="0"/>
                    <a:t>C. Local, </a:t>
                  </a:r>
                  <a:r>
                    <a:rPr lang="nl-NL" sz="1400" dirty="0" err="1" smtClean="0"/>
                    <a:t>Taxal</a:t>
                  </a:r>
                  <a:r>
                    <a:rPr lang="nl-NL" sz="1400" dirty="0" smtClean="0"/>
                    <a:t>, Financial</a:t>
                  </a:r>
                  <a:endParaRPr lang="en-US" sz="1400" dirty="0"/>
                </a:p>
              </p:txBody>
            </p:sp>
          </p:grpSp>
          <p:sp>
            <p:nvSpPr>
              <p:cNvPr id="19" name="Ovaal 18"/>
              <p:cNvSpPr/>
              <p:nvPr/>
            </p:nvSpPr>
            <p:spPr>
              <a:xfrm>
                <a:off x="3420000" y="3211440"/>
                <a:ext cx="1800200" cy="1800000"/>
              </a:xfrm>
              <a:prstGeom prst="ellipse">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l="50000" t="50000" r="50000" b="50000"/>
                </a:path>
                <a:tileRect/>
              </a:gra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1400" dirty="0" smtClean="0"/>
                  <a:t>&lt;- D. COMMONS, </a:t>
                </a:r>
                <a:r>
                  <a:rPr lang="nl-NL" sz="1400" dirty="0" err="1" smtClean="0"/>
                  <a:t>Religical</a:t>
                </a:r>
                <a:r>
                  <a:rPr lang="nl-NL" sz="1400" dirty="0" smtClean="0"/>
                  <a:t>, </a:t>
                </a:r>
              </a:p>
              <a:p>
                <a:pPr algn="ctr"/>
                <a:r>
                  <a:rPr lang="nl-NL" sz="1400" dirty="0" err="1" smtClean="0"/>
                  <a:t>Citizen</a:t>
                </a:r>
                <a:r>
                  <a:rPr lang="nl-NL" sz="1400" dirty="0" smtClean="0"/>
                  <a:t> -&gt;</a:t>
                </a:r>
                <a:endParaRPr lang="en-US" sz="1400" dirty="0"/>
              </a:p>
            </p:txBody>
          </p:sp>
        </p:grpSp>
        <p:sp>
          <p:nvSpPr>
            <p:cNvPr id="26" name="Ovaal 25"/>
            <p:cNvSpPr>
              <a:spLocks noChangeAspect="1"/>
            </p:cNvSpPr>
            <p:nvPr/>
          </p:nvSpPr>
          <p:spPr>
            <a:xfrm>
              <a:off x="972000" y="36000"/>
              <a:ext cx="7200000" cy="72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7" name="Ovaal 26"/>
            <p:cNvSpPr/>
            <p:nvPr/>
          </p:nvSpPr>
          <p:spPr>
            <a:xfrm>
              <a:off x="3851920" y="3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20000"/>
                </a:spcBef>
                <a:defRPr/>
              </a:pPr>
              <a:r>
                <a:rPr lang="en-US" sz="1400" dirty="0" smtClean="0">
                  <a:solidFill>
                    <a:schemeClr val="tx1"/>
                  </a:solidFill>
                </a:rPr>
                <a:t>16. Peaceful societies </a:t>
              </a:r>
            </a:p>
          </p:txBody>
        </p:sp>
        <p:sp>
          <p:nvSpPr>
            <p:cNvPr id="29" name="Ovaal 28"/>
            <p:cNvSpPr/>
            <p:nvPr/>
          </p:nvSpPr>
          <p:spPr>
            <a:xfrm>
              <a:off x="2627784" y="747552"/>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solidFill>
                    <a:schemeClr val="tx1"/>
                  </a:solidFill>
                </a:rPr>
                <a:t>8. Sust. decent work for all  </a:t>
              </a:r>
            </a:p>
          </p:txBody>
        </p:sp>
        <p:sp>
          <p:nvSpPr>
            <p:cNvPr id="30" name="Ovaal 29"/>
            <p:cNvSpPr/>
            <p:nvPr/>
          </p:nvSpPr>
          <p:spPr>
            <a:xfrm>
              <a:off x="1368000" y="1467136"/>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1400" dirty="0" smtClean="0">
                  <a:solidFill>
                    <a:schemeClr val="tx1"/>
                  </a:solidFill>
                </a:rPr>
                <a:t>9. Sust. infra &amp; industry</a:t>
              </a:r>
              <a:endParaRPr lang="en-US" sz="1400" dirty="0">
                <a:solidFill>
                  <a:schemeClr val="tx1"/>
                </a:solidFill>
              </a:endParaRPr>
            </a:p>
          </p:txBody>
        </p:sp>
        <p:sp>
          <p:nvSpPr>
            <p:cNvPr id="33" name="Ovaal 32"/>
            <p:cNvSpPr/>
            <p:nvPr/>
          </p:nvSpPr>
          <p:spPr>
            <a:xfrm>
              <a:off x="6335840" y="435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solidFill>
                    <a:schemeClr val="tx1"/>
                  </a:solidFill>
                </a:rPr>
                <a:t>5. Gender equality </a:t>
              </a:r>
              <a:r>
                <a:rPr lang="nl-NL" sz="1400" dirty="0" smtClean="0">
                  <a:solidFill>
                    <a:schemeClr val="tx1"/>
                  </a:solidFill>
                </a:rPr>
                <a:t> </a:t>
              </a:r>
              <a:endParaRPr lang="en-US" sz="1400" dirty="0">
                <a:solidFill>
                  <a:schemeClr val="tx1"/>
                </a:solidFill>
              </a:endParaRPr>
            </a:p>
          </p:txBody>
        </p:sp>
        <p:sp>
          <p:nvSpPr>
            <p:cNvPr id="34" name="Ovaal 33"/>
            <p:cNvSpPr/>
            <p:nvPr/>
          </p:nvSpPr>
          <p:spPr>
            <a:xfrm>
              <a:off x="5076056" y="5067552"/>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1400" dirty="0" smtClean="0">
                  <a:solidFill>
                    <a:schemeClr val="tx1"/>
                  </a:solidFill>
                </a:rPr>
                <a:t>4. Life-long education </a:t>
              </a:r>
            </a:p>
          </p:txBody>
        </p:sp>
        <p:sp>
          <p:nvSpPr>
            <p:cNvPr id="35" name="Ovaal 34"/>
            <p:cNvSpPr/>
            <p:nvPr/>
          </p:nvSpPr>
          <p:spPr>
            <a:xfrm>
              <a:off x="3851920" y="57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lgn="ctr">
                <a:spcBef>
                  <a:spcPct val="20000"/>
                </a:spcBef>
                <a:defRPr/>
              </a:pPr>
              <a:r>
                <a:rPr lang="en-US" sz="1400" dirty="0" smtClean="0">
                  <a:solidFill>
                    <a:schemeClr val="tx1"/>
                  </a:solidFill>
                </a:rPr>
                <a:t>10. </a:t>
              </a:r>
            </a:p>
            <a:p>
              <a:pPr marL="342900" lvl="0" indent="-342900" algn="ctr">
                <a:spcBef>
                  <a:spcPct val="20000"/>
                </a:spcBef>
                <a:defRPr/>
              </a:pPr>
              <a:r>
                <a:rPr lang="en-US" sz="1400" dirty="0" smtClean="0">
                  <a:solidFill>
                    <a:schemeClr val="tx1"/>
                  </a:solidFill>
                </a:rPr>
                <a:t>Equality</a:t>
              </a:r>
            </a:p>
            <a:p>
              <a:pPr marL="342900" lvl="0" indent="-342900" algn="ctr">
                <a:spcBef>
                  <a:spcPct val="20000"/>
                </a:spcBef>
                <a:defRPr/>
              </a:pPr>
              <a:r>
                <a:rPr lang="en-US" sz="1400" dirty="0" smtClean="0">
                  <a:solidFill>
                    <a:schemeClr val="tx1"/>
                  </a:solidFill>
                </a:rPr>
                <a:t> among</a:t>
              </a:r>
            </a:p>
            <a:p>
              <a:pPr marL="342900" lvl="0" indent="-342900" algn="ctr">
                <a:spcBef>
                  <a:spcPct val="20000"/>
                </a:spcBef>
                <a:defRPr/>
              </a:pPr>
              <a:r>
                <a:rPr lang="en-US" sz="1400" dirty="0" smtClean="0">
                  <a:solidFill>
                    <a:schemeClr val="tx1"/>
                  </a:solidFill>
                </a:rPr>
                <a:t> countries  </a:t>
              </a:r>
            </a:p>
          </p:txBody>
        </p:sp>
        <p:sp>
          <p:nvSpPr>
            <p:cNvPr id="38" name="Ovaal 37"/>
            <p:cNvSpPr/>
            <p:nvPr/>
          </p:nvSpPr>
          <p:spPr>
            <a:xfrm flipH="1">
              <a:off x="5076056" y="747552"/>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400" dirty="0" smtClean="0">
                  <a:solidFill>
                    <a:schemeClr val="tx1"/>
                  </a:solidFill>
                </a:rPr>
                <a:t>17. Partner-ship </a:t>
              </a:r>
              <a:r>
                <a:rPr lang="en-US" sz="1400" dirty="0" err="1" smtClean="0">
                  <a:solidFill>
                    <a:schemeClr val="tx1"/>
                  </a:solidFill>
                </a:rPr>
                <a:t>devel-opment</a:t>
              </a:r>
              <a:r>
                <a:rPr lang="en-US" sz="1400" dirty="0" smtClean="0">
                  <a:solidFill>
                    <a:schemeClr val="tx1"/>
                  </a:solidFill>
                </a:rPr>
                <a:t> Finance</a:t>
              </a:r>
              <a:r>
                <a:rPr lang="nl-NL" sz="1400" dirty="0" smtClean="0"/>
                <a:t> </a:t>
              </a:r>
              <a:endParaRPr lang="en-US" sz="1400" dirty="0"/>
            </a:p>
          </p:txBody>
        </p:sp>
        <p:sp>
          <p:nvSpPr>
            <p:cNvPr id="39" name="Ovaal 38"/>
            <p:cNvSpPr/>
            <p:nvPr/>
          </p:nvSpPr>
          <p:spPr>
            <a:xfrm flipH="1">
              <a:off x="6335840" y="1467552"/>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1400" dirty="0" smtClean="0">
                  <a:solidFill>
                    <a:schemeClr val="tx1"/>
                  </a:solidFill>
                </a:rPr>
                <a:t> 3. Healthy well-being lives </a:t>
              </a:r>
            </a:p>
          </p:txBody>
        </p:sp>
        <p:sp>
          <p:nvSpPr>
            <p:cNvPr id="42" name="Ovaal 41"/>
            <p:cNvSpPr/>
            <p:nvPr/>
          </p:nvSpPr>
          <p:spPr>
            <a:xfrm>
              <a:off x="2627784" y="507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1400" dirty="0" smtClean="0">
                  <a:solidFill>
                    <a:schemeClr val="tx1"/>
                  </a:solidFill>
                </a:rPr>
                <a:t>7. Sust. energy for all </a:t>
              </a:r>
            </a:p>
          </p:txBody>
        </p:sp>
        <p:sp>
          <p:nvSpPr>
            <p:cNvPr id="43" name="Ovaal 42"/>
            <p:cNvSpPr/>
            <p:nvPr/>
          </p:nvSpPr>
          <p:spPr>
            <a:xfrm>
              <a:off x="1368000" y="435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1400" dirty="0" smtClean="0">
                  <a:solidFill>
                    <a:schemeClr val="tx1"/>
                  </a:solidFill>
                </a:rPr>
                <a:t>6. Water and sanitation </a:t>
              </a:r>
            </a:p>
          </p:txBody>
        </p:sp>
        <p:sp>
          <p:nvSpPr>
            <p:cNvPr id="44" name="Ovaal 43"/>
            <p:cNvSpPr/>
            <p:nvPr/>
          </p:nvSpPr>
          <p:spPr>
            <a:xfrm>
              <a:off x="1368000" y="29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1400" dirty="0" smtClean="0">
                  <a:solidFill>
                    <a:schemeClr val="tx1"/>
                  </a:solidFill>
                </a:rPr>
                <a:t>2. End hunger | Sust. Agriculture</a:t>
              </a:r>
            </a:p>
          </p:txBody>
        </p:sp>
        <p:sp>
          <p:nvSpPr>
            <p:cNvPr id="45" name="Ovaal 44"/>
            <p:cNvSpPr/>
            <p:nvPr/>
          </p:nvSpPr>
          <p:spPr>
            <a:xfrm>
              <a:off x="6336000" y="29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solidFill>
                    <a:schemeClr val="tx1"/>
                  </a:solidFill>
                </a:rPr>
                <a:t>1. End poverty</a:t>
              </a:r>
              <a:endParaRPr lang="en-US" sz="1400" b="1" dirty="0">
                <a:solidFill>
                  <a:schemeClr val="tx1"/>
                </a:solidFill>
              </a:endParaRPr>
            </a:p>
          </p:txBody>
        </p:sp>
        <p:sp>
          <p:nvSpPr>
            <p:cNvPr id="48" name="Ovaal 47"/>
            <p:cNvSpPr/>
            <p:nvPr/>
          </p:nvSpPr>
          <p:spPr>
            <a:xfrm>
              <a:off x="2628000" y="-684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49" name="Ovaal 48"/>
            <p:cNvSpPr/>
            <p:nvPr/>
          </p:nvSpPr>
          <p:spPr>
            <a:xfrm>
              <a:off x="1368000" y="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50" name="Ovaal 49"/>
            <p:cNvSpPr/>
            <p:nvPr/>
          </p:nvSpPr>
          <p:spPr>
            <a:xfrm>
              <a:off x="6336000" y="579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51" name="Ovaal 50"/>
            <p:cNvSpPr/>
            <p:nvPr/>
          </p:nvSpPr>
          <p:spPr>
            <a:xfrm>
              <a:off x="5076056" y="651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52" name="Ovaal 51"/>
            <p:cNvSpPr/>
            <p:nvPr/>
          </p:nvSpPr>
          <p:spPr>
            <a:xfrm>
              <a:off x="1367448" y="579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53" name="Ovaal 52"/>
            <p:cNvSpPr/>
            <p:nvPr/>
          </p:nvSpPr>
          <p:spPr>
            <a:xfrm>
              <a:off x="2627784" y="651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54" name="Ovaal 53"/>
            <p:cNvSpPr/>
            <p:nvPr/>
          </p:nvSpPr>
          <p:spPr>
            <a:xfrm>
              <a:off x="7596000" y="36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55" name="Ovaal 54"/>
            <p:cNvSpPr/>
            <p:nvPr/>
          </p:nvSpPr>
          <p:spPr>
            <a:xfrm>
              <a:off x="7596000" y="219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56" name="Ovaal 55"/>
            <p:cNvSpPr/>
            <p:nvPr/>
          </p:nvSpPr>
          <p:spPr>
            <a:xfrm>
              <a:off x="107504" y="219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57" name="Ovaal 56"/>
            <p:cNvSpPr/>
            <p:nvPr/>
          </p:nvSpPr>
          <p:spPr>
            <a:xfrm>
              <a:off x="107504" y="36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58" name="Ovaal 57"/>
            <p:cNvSpPr/>
            <p:nvPr/>
          </p:nvSpPr>
          <p:spPr>
            <a:xfrm>
              <a:off x="5076056" y="-684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400" dirty="0" smtClean="0"/>
                <a:t> </a:t>
              </a:r>
              <a:endParaRPr lang="en-US" sz="1400" dirty="0"/>
            </a:p>
          </p:txBody>
        </p:sp>
        <p:sp>
          <p:nvSpPr>
            <p:cNvPr id="59" name="Ovaal 58"/>
            <p:cNvSpPr/>
            <p:nvPr/>
          </p:nvSpPr>
          <p:spPr>
            <a:xfrm>
              <a:off x="6336000" y="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400" dirty="0" smtClean="0"/>
                <a:t> </a:t>
              </a:r>
              <a:endParaRPr lang="en-US" sz="1400" dirty="0"/>
            </a:p>
          </p:txBody>
        </p:sp>
        <p:sp>
          <p:nvSpPr>
            <p:cNvPr id="60" name="Ovaal 59"/>
            <p:cNvSpPr/>
            <p:nvPr/>
          </p:nvSpPr>
          <p:spPr>
            <a:xfrm>
              <a:off x="3851920" y="72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61" name="Ovaal 60"/>
            <p:cNvSpPr/>
            <p:nvPr/>
          </p:nvSpPr>
          <p:spPr>
            <a:xfrm>
              <a:off x="107504" y="507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400" dirty="0" smtClean="0">
                  <a:solidFill>
                    <a:schemeClr val="tx1"/>
                  </a:solidFill>
                </a:rPr>
                <a:t>14. Sust. marine resources </a:t>
              </a:r>
            </a:p>
          </p:txBody>
        </p:sp>
        <p:sp>
          <p:nvSpPr>
            <p:cNvPr id="62" name="Ovaal 61"/>
            <p:cNvSpPr/>
            <p:nvPr/>
          </p:nvSpPr>
          <p:spPr>
            <a:xfrm>
              <a:off x="108000" y="747552"/>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20000"/>
                </a:spcBef>
                <a:defRPr/>
              </a:pPr>
              <a:r>
                <a:rPr lang="en-US" sz="1400" dirty="0" smtClean="0">
                  <a:solidFill>
                    <a:schemeClr val="tx1"/>
                  </a:solidFill>
                </a:rPr>
                <a:t>15. Sust. Ecosystems </a:t>
              </a:r>
            </a:p>
          </p:txBody>
        </p:sp>
        <p:sp>
          <p:nvSpPr>
            <p:cNvPr id="63" name="Ovaal 62"/>
            <p:cNvSpPr/>
            <p:nvPr/>
          </p:nvSpPr>
          <p:spPr>
            <a:xfrm>
              <a:off x="7596336" y="75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400" dirty="0" smtClean="0">
                  <a:solidFill>
                    <a:schemeClr val="tx1"/>
                  </a:solidFill>
                </a:rPr>
                <a:t>12. Sust. </a:t>
              </a:r>
              <a:r>
                <a:rPr lang="en-US" sz="1400" dirty="0" err="1" smtClean="0">
                  <a:solidFill>
                    <a:schemeClr val="tx1"/>
                  </a:solidFill>
                </a:rPr>
                <a:t>Consump-tion</a:t>
              </a:r>
              <a:r>
                <a:rPr lang="en-US" sz="1400" dirty="0" smtClean="0">
                  <a:solidFill>
                    <a:schemeClr val="tx1"/>
                  </a:solidFill>
                </a:rPr>
                <a:t> </a:t>
              </a:r>
            </a:p>
          </p:txBody>
        </p:sp>
        <p:sp>
          <p:nvSpPr>
            <p:cNvPr id="64" name="Ovaal 63"/>
            <p:cNvSpPr/>
            <p:nvPr/>
          </p:nvSpPr>
          <p:spPr>
            <a:xfrm>
              <a:off x="7596000" y="507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400" dirty="0" smtClean="0">
                  <a:solidFill>
                    <a:schemeClr val="tx1"/>
                  </a:solidFill>
                </a:rPr>
                <a:t>11.Sust. cities and settle-</a:t>
              </a:r>
              <a:r>
                <a:rPr lang="en-US" sz="1400" dirty="0" err="1" smtClean="0">
                  <a:solidFill>
                    <a:schemeClr val="tx1"/>
                  </a:solidFill>
                </a:rPr>
                <a:t>ments</a:t>
              </a:r>
              <a:r>
                <a:rPr lang="en-US" sz="1400" dirty="0" smtClean="0">
                  <a:solidFill>
                    <a:schemeClr val="tx1"/>
                  </a:solidFill>
                </a:rPr>
                <a:t> </a:t>
              </a:r>
            </a:p>
          </p:txBody>
        </p:sp>
        <p:sp>
          <p:nvSpPr>
            <p:cNvPr id="65" name="Ovaal 64"/>
            <p:cNvSpPr/>
            <p:nvPr/>
          </p:nvSpPr>
          <p:spPr>
            <a:xfrm>
              <a:off x="3851920" y="-1404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endParaRPr lang="en-US" sz="1400" dirty="0" smtClean="0">
                <a:solidFill>
                  <a:schemeClr val="tx1"/>
                </a:solidFill>
              </a:endParaRPr>
            </a:p>
          </p:txBody>
        </p:sp>
        <p:sp>
          <p:nvSpPr>
            <p:cNvPr id="66" name="Ovaal 65"/>
            <p:cNvSpPr>
              <a:spLocks noChangeAspect="1"/>
            </p:cNvSpPr>
            <p:nvPr/>
          </p:nvSpPr>
          <p:spPr>
            <a:xfrm>
              <a:off x="-468000" y="-1404000"/>
              <a:ext cx="10080000" cy="1008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grpSp>
      <p:sp>
        <p:nvSpPr>
          <p:cNvPr id="84" name="Tijdelijke aanduiding voor inhoud 2"/>
          <p:cNvSpPr txBox="1">
            <a:spLocks/>
          </p:cNvSpPr>
          <p:nvPr/>
        </p:nvSpPr>
        <p:spPr>
          <a:xfrm>
            <a:off x="10538320" y="-315416"/>
            <a:ext cx="4114800" cy="4525963"/>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9" name="Rechthoek 88"/>
          <p:cNvSpPr/>
          <p:nvPr/>
        </p:nvSpPr>
        <p:spPr>
          <a:xfrm>
            <a:off x="6" y="0"/>
            <a:ext cx="3008581" cy="738664"/>
          </a:xfrm>
          <a:prstGeom prst="rect">
            <a:avLst/>
          </a:prstGeom>
        </p:spPr>
        <p:txBody>
          <a:bodyPr wrap="none">
            <a:spAutoFit/>
          </a:bodyPr>
          <a:lstStyle/>
          <a:p>
            <a:pPr lvl="0"/>
            <a:r>
              <a:rPr lang="en-US" sz="2400" b="1" dirty="0" smtClean="0"/>
              <a:t>SDGs  surround ZMCS </a:t>
            </a:r>
          </a:p>
          <a:p>
            <a:pPr lvl="0"/>
            <a:r>
              <a:rPr lang="en-US" b="1" dirty="0" smtClean="0"/>
              <a:t>13. Combat climate change </a:t>
            </a:r>
          </a:p>
        </p:txBody>
      </p:sp>
      <p:sp>
        <p:nvSpPr>
          <p:cNvPr id="90" name="Rechthoek 89"/>
          <p:cNvSpPr/>
          <p:nvPr/>
        </p:nvSpPr>
        <p:spPr>
          <a:xfrm>
            <a:off x="4880910" y="0"/>
            <a:ext cx="4263090" cy="738664"/>
          </a:xfrm>
          <a:prstGeom prst="rect">
            <a:avLst/>
          </a:prstGeom>
        </p:spPr>
        <p:txBody>
          <a:bodyPr wrap="none">
            <a:spAutoFit/>
          </a:bodyPr>
          <a:lstStyle/>
          <a:p>
            <a:pPr lvl="0" algn="r"/>
            <a:r>
              <a:rPr lang="en-US" sz="2400" b="1" dirty="0" smtClean="0"/>
              <a:t>Federal COMMONS Governance</a:t>
            </a:r>
          </a:p>
          <a:p>
            <a:pPr lvl="0" algn="r"/>
            <a:r>
              <a:rPr lang="en-US" b="1" dirty="0" smtClean="0"/>
              <a:t>Shift form older politic systems to ~</a:t>
            </a:r>
            <a:endParaRPr lang="en-US" dirty="0" smtClean="0"/>
          </a:p>
        </p:txBody>
      </p:sp>
      <p:sp>
        <p:nvSpPr>
          <p:cNvPr id="91" name="Rechthoek 90"/>
          <p:cNvSpPr/>
          <p:nvPr/>
        </p:nvSpPr>
        <p:spPr>
          <a:xfrm>
            <a:off x="5565776" y="6027003"/>
            <a:ext cx="3578224" cy="830997"/>
          </a:xfrm>
          <a:prstGeom prst="rect">
            <a:avLst/>
          </a:prstGeom>
        </p:spPr>
        <p:txBody>
          <a:bodyPr wrap="none">
            <a:spAutoFit/>
          </a:bodyPr>
          <a:lstStyle/>
          <a:p>
            <a:pPr lvl="0" algn="r"/>
            <a:r>
              <a:rPr lang="en-US" sz="2400" b="1" dirty="0" smtClean="0"/>
              <a:t>ZMCS – </a:t>
            </a:r>
          </a:p>
          <a:p>
            <a:pPr lvl="0" algn="r"/>
            <a:r>
              <a:rPr lang="en-US" sz="2400" b="1" dirty="0" smtClean="0"/>
              <a:t>Zero Marginal Cost Society</a:t>
            </a:r>
          </a:p>
        </p:txBody>
      </p:sp>
      <p:sp>
        <p:nvSpPr>
          <p:cNvPr id="92" name="Rechthoek 91"/>
          <p:cNvSpPr/>
          <p:nvPr/>
        </p:nvSpPr>
        <p:spPr>
          <a:xfrm>
            <a:off x="0" y="6027003"/>
            <a:ext cx="3558154" cy="830997"/>
          </a:xfrm>
          <a:prstGeom prst="rect">
            <a:avLst/>
          </a:prstGeom>
        </p:spPr>
        <p:txBody>
          <a:bodyPr wrap="none">
            <a:spAutoFit/>
          </a:bodyPr>
          <a:lstStyle/>
          <a:p>
            <a:pPr lvl="0"/>
            <a:r>
              <a:rPr lang="en-US" sz="2400" b="1" dirty="0" smtClean="0"/>
              <a:t>SDGs  - Post 2015 Sustain-</a:t>
            </a:r>
          </a:p>
          <a:p>
            <a:pPr lvl="0"/>
            <a:r>
              <a:rPr lang="en-US" sz="2400" b="1" dirty="0" smtClean="0"/>
              <a:t>ability Development Goals</a:t>
            </a:r>
          </a:p>
        </p:txBody>
      </p:sp>
      <p:sp>
        <p:nvSpPr>
          <p:cNvPr id="93" name="Rechthoek 92"/>
          <p:cNvSpPr/>
          <p:nvPr/>
        </p:nvSpPr>
        <p:spPr>
          <a:xfrm rot="5400000">
            <a:off x="7647083" y="3188433"/>
            <a:ext cx="2624501" cy="369332"/>
          </a:xfrm>
          <a:prstGeom prst="rect">
            <a:avLst/>
          </a:prstGeom>
        </p:spPr>
        <p:txBody>
          <a:bodyPr wrap="none">
            <a:spAutoFit/>
          </a:bodyPr>
          <a:lstStyle/>
          <a:p>
            <a:r>
              <a:rPr lang="en-US" dirty="0" smtClean="0">
                <a:hlinkClick r:id="rId2"/>
              </a:rPr>
              <a:t>worldsustainabilityfund.nl</a:t>
            </a:r>
            <a:endParaRPr lang="en-US" dirty="0"/>
          </a:p>
        </p:txBody>
      </p:sp>
      <p:sp>
        <p:nvSpPr>
          <p:cNvPr id="94" name="Rechthoek 93"/>
          <p:cNvSpPr/>
          <p:nvPr/>
        </p:nvSpPr>
        <p:spPr>
          <a:xfrm rot="5400000">
            <a:off x="-839622" y="3199822"/>
            <a:ext cx="2048574" cy="369332"/>
          </a:xfrm>
          <a:prstGeom prst="rect">
            <a:avLst/>
          </a:prstGeom>
        </p:spPr>
        <p:txBody>
          <a:bodyPr wrap="none">
            <a:spAutoFit/>
          </a:bodyPr>
          <a:lstStyle/>
          <a:p>
            <a:r>
              <a:rPr lang="en-US" dirty="0" smtClean="0">
                <a:hlinkClick r:id="rId3"/>
              </a:rPr>
              <a:t>Focus  Shift  Mantra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Bronning</a:t>
            </a:r>
            <a:endParaRPr lang="en-US" dirty="0"/>
          </a:p>
        </p:txBody>
      </p:sp>
      <p:sp>
        <p:nvSpPr>
          <p:cNvPr id="3" name="Tijdelijke aanduiding voor inhoud 2"/>
          <p:cNvSpPr>
            <a:spLocks noGrp="1"/>
          </p:cNvSpPr>
          <p:nvPr>
            <p:ph idx="1"/>
          </p:nvPr>
        </p:nvSpPr>
        <p:spPr/>
        <p:txBody>
          <a:bodyPr>
            <a:normAutofit fontScale="92500"/>
          </a:bodyPr>
          <a:lstStyle/>
          <a:p>
            <a:pPr>
              <a:buNone/>
            </a:pPr>
            <a:r>
              <a:rPr lang="en-US" dirty="0" smtClean="0"/>
              <a:t>The art of surrounding life with regeneration (and wealth) sources</a:t>
            </a:r>
          </a:p>
          <a:p>
            <a:pPr>
              <a:buNone/>
            </a:pPr>
            <a:endParaRPr lang="en-US" sz="1100" dirty="0" smtClean="0"/>
          </a:p>
          <a:p>
            <a:pPr>
              <a:buNone/>
            </a:pPr>
            <a:r>
              <a:rPr lang="en-US" dirty="0" smtClean="0"/>
              <a:t>. Finance as only source for existence</a:t>
            </a:r>
          </a:p>
          <a:p>
            <a:pPr>
              <a:buNone/>
            </a:pPr>
            <a:r>
              <a:rPr lang="en-US" dirty="0" smtClean="0"/>
              <a:t>. Work as source for finance: Artificial regeneration</a:t>
            </a:r>
          </a:p>
          <a:p>
            <a:pPr>
              <a:buNone/>
            </a:pPr>
            <a:r>
              <a:rPr lang="en-US" dirty="0" smtClean="0"/>
              <a:t>. Nature is the real source </a:t>
            </a:r>
          </a:p>
          <a:p>
            <a:pPr>
              <a:buNone/>
            </a:pPr>
            <a:r>
              <a:rPr lang="en-US" dirty="0" smtClean="0"/>
              <a:t>. A piece of nature and water, food and energy as birth right</a:t>
            </a:r>
          </a:p>
          <a:p>
            <a:pPr>
              <a:buNone/>
            </a:pPr>
            <a:r>
              <a:rPr lang="en-US" dirty="0" smtClean="0"/>
              <a:t>. Free income from commons sources</a:t>
            </a:r>
          </a:p>
          <a:p>
            <a:pPr>
              <a:buNone/>
            </a:pPr>
            <a:endParaRPr lang="en-US" dirty="0" smtClean="0"/>
          </a:p>
          <a:p>
            <a:pPr>
              <a:buNone/>
            </a:pPr>
            <a:endParaRPr lang="en-US" dirty="0"/>
          </a:p>
        </p:txBody>
      </p:sp>
      <p:sp>
        <p:nvSpPr>
          <p:cNvPr id="5" name="Rechthoek 4"/>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6" name="Picture 6" descr="http://upload.wikimedia.org/wikipedia/commons/thumb/6/65/Seed-of-Life.svg/220px-Seed-of-Life.svg.png"/>
          <p:cNvPicPr>
            <a:picLocks noChangeAspect="1" noChangeArrowheads="1"/>
          </p:cNvPicPr>
          <p:nvPr/>
        </p:nvPicPr>
        <p:blipFill>
          <a:blip r:embed="rId3" cstate="print"/>
          <a:srcRect/>
          <a:stretch>
            <a:fillRect/>
          </a:stretch>
        </p:blipFill>
        <p:spPr bwMode="auto">
          <a:xfrm rot="1800000">
            <a:off x="7101195" y="4806066"/>
            <a:ext cx="2016000" cy="20160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33375" y="-66675"/>
            <a:ext cx="9810750" cy="6991350"/>
          </a:xfrm>
          <a:prstGeom prst="rect">
            <a:avLst/>
          </a:prstGeom>
          <a:noFill/>
          <a:ln w="9525">
            <a:noFill/>
            <a:miter lim="800000"/>
            <a:headEnd/>
            <a:tailEnd/>
          </a:ln>
        </p:spPr>
      </p:pic>
      <p:sp>
        <p:nvSpPr>
          <p:cNvPr id="5" name="Tekstvak 4"/>
          <p:cNvSpPr txBox="1"/>
          <p:nvPr/>
        </p:nvSpPr>
        <p:spPr>
          <a:xfrm>
            <a:off x="6588224" y="3236783"/>
            <a:ext cx="1872208" cy="1200329"/>
          </a:xfrm>
          <a:prstGeom prst="rect">
            <a:avLst/>
          </a:prstGeom>
          <a:noFill/>
        </p:spPr>
        <p:txBody>
          <a:bodyPr wrap="square" rtlCol="0">
            <a:spAutoFit/>
          </a:bodyPr>
          <a:lstStyle/>
          <a:p>
            <a:r>
              <a:rPr lang="en-US" dirty="0" smtClean="0">
                <a:solidFill>
                  <a:schemeClr val="bg1">
                    <a:lumMod val="65000"/>
                  </a:schemeClr>
                </a:solidFill>
              </a:rPr>
              <a:t>Play intro AND close it to come back to this presentation &gt;</a:t>
            </a:r>
            <a:endParaRPr lang="en-US" dirty="0">
              <a:solidFill>
                <a:schemeClr val="bg1">
                  <a:lumMod val="65000"/>
                </a:schemeClr>
              </a:solidFill>
            </a:endParaRPr>
          </a:p>
        </p:txBody>
      </p:sp>
      <p:sp>
        <p:nvSpPr>
          <p:cNvPr id="6" name="Ovaal 5">
            <a:hlinkClick r:id="rId3"/>
          </p:cNvPr>
          <p:cNvSpPr/>
          <p:nvPr/>
        </p:nvSpPr>
        <p:spPr>
          <a:xfrm>
            <a:off x="6804248" y="4581128"/>
            <a:ext cx="1224136" cy="12241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Click</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Human </a:t>
            </a:r>
            <a:r>
              <a:rPr lang="nl-NL" b="1" dirty="0" err="1" smtClean="0"/>
              <a:t>Rights</a:t>
            </a:r>
            <a:r>
              <a:rPr lang="nl-NL" b="1" dirty="0" smtClean="0"/>
              <a:t> - </a:t>
            </a:r>
            <a:r>
              <a:rPr lang="nl-NL" b="1" dirty="0" err="1" smtClean="0"/>
              <a:t>basic</a:t>
            </a:r>
            <a:r>
              <a:rPr lang="nl-NL" b="1" dirty="0" smtClean="0"/>
              <a:t> info</a:t>
            </a:r>
            <a:endParaRPr lang="nl-NL" dirty="0"/>
          </a:p>
        </p:txBody>
      </p:sp>
      <p:sp>
        <p:nvSpPr>
          <p:cNvPr id="3" name="Tijdelijke aanduiding voor inhoud 2"/>
          <p:cNvSpPr>
            <a:spLocks noGrp="1"/>
          </p:cNvSpPr>
          <p:nvPr>
            <p:ph idx="1"/>
          </p:nvPr>
        </p:nvSpPr>
        <p:spPr/>
        <p:txBody>
          <a:bodyPr/>
          <a:lstStyle/>
          <a:p>
            <a:r>
              <a:rPr lang="en-US" dirty="0" smtClean="0"/>
              <a:t>In 1948 the United Nations adopted the Universal Declaration of the Human Rights.    It contains 30 rights. </a:t>
            </a:r>
          </a:p>
          <a:p>
            <a:endParaRPr lang="en-US" dirty="0" smtClean="0"/>
          </a:p>
          <a:p>
            <a:r>
              <a:rPr lang="en-US" dirty="0" smtClean="0"/>
              <a:t>In 2010 Emile van Essen proposed to add 10 Sustainable Human Rights to implement Bronning.</a:t>
            </a:r>
            <a:endParaRPr lang="nl-NL"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5" name="Afbeelding 4" descr="logo330x300.png"/>
          <p:cNvPicPr>
            <a:picLocks noChangeAspect="1"/>
          </p:cNvPicPr>
          <p:nvPr/>
        </p:nvPicPr>
        <p:blipFill>
          <a:blip r:embed="rId3" cstate="print"/>
          <a:stretch>
            <a:fillRect/>
          </a:stretch>
        </p:blipFill>
        <p:spPr>
          <a:xfrm>
            <a:off x="7718400" y="5562000"/>
            <a:ext cx="1425600" cy="1296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 short Human Rights handles:</a:t>
            </a:r>
            <a:endParaRPr lang="nl-NL" dirty="0"/>
          </a:p>
        </p:txBody>
      </p:sp>
      <p:sp>
        <p:nvSpPr>
          <p:cNvPr id="3" name="Tijdelijke aanduiding voor inhoud 2"/>
          <p:cNvSpPr>
            <a:spLocks noGrp="1"/>
          </p:cNvSpPr>
          <p:nvPr>
            <p:ph idx="1"/>
          </p:nvPr>
        </p:nvSpPr>
        <p:spPr>
          <a:xfrm>
            <a:off x="457200" y="1600200"/>
            <a:ext cx="8472518" cy="4525963"/>
          </a:xfrm>
        </p:spPr>
        <p:txBody>
          <a:bodyPr>
            <a:normAutofit fontScale="85000" lnSpcReduction="20000"/>
          </a:bodyPr>
          <a:lstStyle/>
          <a:p>
            <a:pPr>
              <a:buNone/>
            </a:pPr>
            <a:r>
              <a:rPr lang="en-US" dirty="0" smtClean="0"/>
              <a:t>1.  FREEDOM AND EQUALTY</a:t>
            </a:r>
          </a:p>
          <a:p>
            <a:pPr>
              <a:buNone/>
            </a:pPr>
            <a:r>
              <a:rPr lang="en-US" dirty="0" smtClean="0"/>
              <a:t>2.  RECOGNITION AND LAW</a:t>
            </a:r>
          </a:p>
          <a:p>
            <a:pPr>
              <a:buNone/>
            </a:pPr>
            <a:r>
              <a:rPr lang="en-US" dirty="0" smtClean="0"/>
              <a:t>3.  FREEDOM OF MOVEMENT AND NATIONALITY</a:t>
            </a:r>
          </a:p>
          <a:p>
            <a:pPr>
              <a:buNone/>
            </a:pPr>
            <a:r>
              <a:rPr lang="en-US" dirty="0" smtClean="0"/>
              <a:t>4.  MARRIAGE AND FAMILY</a:t>
            </a:r>
          </a:p>
          <a:p>
            <a:pPr>
              <a:buNone/>
            </a:pPr>
            <a:r>
              <a:rPr lang="en-US" dirty="0" smtClean="0">
                <a:solidFill>
                  <a:schemeClr val="accent1">
                    <a:lumMod val="75000"/>
                  </a:schemeClr>
                </a:solidFill>
              </a:rPr>
              <a:t>5.  PROPERTY, THOUGHT, ASSOCIATION AND GOVERNMENT</a:t>
            </a:r>
          </a:p>
          <a:p>
            <a:pPr>
              <a:buNone/>
            </a:pPr>
            <a:r>
              <a:rPr lang="en-US" dirty="0" smtClean="0"/>
              <a:t>6.  SOCIAL SECURITY, EMPLOIMENT AND REMUNERATION</a:t>
            </a:r>
          </a:p>
          <a:p>
            <a:pPr>
              <a:buNone/>
            </a:pPr>
            <a:r>
              <a:rPr lang="en-US" dirty="0" smtClean="0"/>
              <a:t>7.  STANDARD LIVING AND EDUCATION</a:t>
            </a:r>
          </a:p>
          <a:p>
            <a:pPr>
              <a:buNone/>
            </a:pPr>
            <a:r>
              <a:rPr lang="en-US" dirty="0" smtClean="0"/>
              <a:t>8.  CULTURAL PARTICIPATION AND CREATIVE OWNERSHIP</a:t>
            </a:r>
          </a:p>
          <a:p>
            <a:pPr>
              <a:buNone/>
            </a:pPr>
            <a:r>
              <a:rPr lang="en-US" dirty="0" smtClean="0"/>
              <a:t>9.  SOCIAL AND COMMUNITY DUTIES</a:t>
            </a:r>
          </a:p>
          <a:p>
            <a:pPr>
              <a:buNone/>
            </a:pPr>
            <a:r>
              <a:rPr lang="en-US" dirty="0" smtClean="0">
                <a:solidFill>
                  <a:schemeClr val="tx2">
                    <a:lumMod val="60000"/>
                    <a:lumOff val="40000"/>
                  </a:schemeClr>
                </a:solidFill>
              </a:rPr>
              <a:t>10. SUSTAINABLE ECOSYSTEMS AND LIVING</a:t>
            </a:r>
          </a:p>
        </p:txBody>
      </p:sp>
      <p:pic>
        <p:nvPicPr>
          <p:cNvPr id="4" name="Afbeelding 3" descr="logo330x300.png"/>
          <p:cNvPicPr>
            <a:picLocks noChangeAspect="1"/>
          </p:cNvPicPr>
          <p:nvPr/>
        </p:nvPicPr>
        <p:blipFill>
          <a:blip r:embed="rId2" cstate="print"/>
          <a:stretch>
            <a:fillRect/>
          </a:stretch>
        </p:blipFill>
        <p:spPr>
          <a:xfrm>
            <a:off x="7480800" y="5346000"/>
            <a:ext cx="1663200" cy="1512000"/>
          </a:xfrm>
          <a:prstGeom prst="rect">
            <a:avLst/>
          </a:prstGeom>
        </p:spPr>
      </p:pic>
      <p:sp>
        <p:nvSpPr>
          <p:cNvPr id="5" name="Rechthoek 4"/>
          <p:cNvSpPr/>
          <p:nvPr/>
        </p:nvSpPr>
        <p:spPr>
          <a:xfrm>
            <a:off x="0" y="6488668"/>
            <a:ext cx="2624501" cy="369332"/>
          </a:xfrm>
          <a:prstGeom prst="rect">
            <a:avLst/>
          </a:prstGeom>
        </p:spPr>
        <p:txBody>
          <a:bodyPr wrap="none">
            <a:spAutoFit/>
          </a:bodyPr>
          <a:lstStyle/>
          <a:p>
            <a:r>
              <a:rPr lang="en-US" dirty="0" smtClean="0">
                <a:hlinkClick r:id="rId3"/>
              </a:rPr>
              <a:t>worldsustainabilityfund.nl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Ten Bronning Rights</a:t>
            </a:r>
            <a:endParaRPr lang="en-US" dirty="0"/>
          </a:p>
        </p:txBody>
      </p:sp>
      <p:sp>
        <p:nvSpPr>
          <p:cNvPr id="3" name="Tijdelijke aanduiding voor inhoud 2"/>
          <p:cNvSpPr>
            <a:spLocks noGrp="1"/>
          </p:cNvSpPr>
          <p:nvPr>
            <p:ph idx="1"/>
          </p:nvPr>
        </p:nvSpPr>
        <p:spPr>
          <a:xfrm>
            <a:off x="457200" y="1340768"/>
            <a:ext cx="8507288" cy="5257800"/>
          </a:xfrm>
        </p:spPr>
        <p:txBody>
          <a:bodyPr>
            <a:normAutofit fontScale="77500" lnSpcReduction="20000"/>
          </a:bodyPr>
          <a:lstStyle/>
          <a:p>
            <a:pPr marL="536575" indent="-536575">
              <a:buNone/>
            </a:pPr>
            <a:r>
              <a:rPr lang="en-US" dirty="0" smtClean="0"/>
              <a:t>31. A part of the global land and water will be common wealth  to ensure sustainability of nature and species.</a:t>
            </a:r>
            <a:endParaRPr lang="nl-NL" dirty="0" smtClean="0"/>
          </a:p>
          <a:p>
            <a:pPr marL="536575" indent="-536575">
              <a:buNone/>
            </a:pPr>
            <a:r>
              <a:rPr lang="en-US" dirty="0" smtClean="0"/>
              <a:t>32. Everyone has the right to visit (parts of) common nature.</a:t>
            </a:r>
            <a:endParaRPr lang="nl-NL" dirty="0" smtClean="0"/>
          </a:p>
          <a:p>
            <a:pPr marL="536575" indent="-536575">
              <a:buNone/>
            </a:pPr>
            <a:r>
              <a:rPr lang="en-US" dirty="0" smtClean="0">
                <a:solidFill>
                  <a:schemeClr val="tx2">
                    <a:lumMod val="60000"/>
                    <a:lumOff val="40000"/>
                  </a:schemeClr>
                </a:solidFill>
              </a:rPr>
              <a:t>33. Everyone gets (for instance) 1.000 m2 of fertile land on which enough sun and water enters to produce good food,  healthy living, </a:t>
            </a:r>
            <a:r>
              <a:rPr lang="en-US" dirty="0" smtClean="0">
                <a:solidFill>
                  <a:schemeClr val="tx1">
                    <a:lumMod val="50000"/>
                    <a:lumOff val="50000"/>
                  </a:schemeClr>
                </a:solidFill>
              </a:rPr>
              <a:t>and land value difference compensation.</a:t>
            </a:r>
            <a:endParaRPr lang="en-US" sz="1800" dirty="0" smtClean="0"/>
          </a:p>
          <a:p>
            <a:pPr marL="536575" indent="-536575">
              <a:buNone/>
            </a:pPr>
            <a:r>
              <a:rPr lang="en-US" dirty="0" smtClean="0">
                <a:solidFill>
                  <a:schemeClr val="accent6">
                    <a:lumMod val="75000"/>
                  </a:schemeClr>
                </a:solidFill>
              </a:rPr>
              <a:t>34. Everyone gets the right and duty to get and give care to the commons and peoples with inabilities and at age as a local service – part of lifetime activity.</a:t>
            </a:r>
            <a:endParaRPr lang="nl-NL" dirty="0" smtClean="0">
              <a:solidFill>
                <a:schemeClr val="accent6">
                  <a:lumMod val="75000"/>
                </a:schemeClr>
              </a:solidFill>
            </a:endParaRPr>
          </a:p>
          <a:p>
            <a:pPr marL="536575" indent="-536575">
              <a:buNone/>
            </a:pPr>
            <a:r>
              <a:rPr lang="en-US" dirty="0" smtClean="0">
                <a:solidFill>
                  <a:schemeClr val="tx2">
                    <a:lumMod val="60000"/>
                    <a:lumOff val="40000"/>
                  </a:schemeClr>
                </a:solidFill>
              </a:rPr>
              <a:t>35. Everyone gets free energy in an reasonable amount to has good light, heating and cooling, cleaning, internet, and telephone</a:t>
            </a:r>
            <a:r>
              <a:rPr lang="en-US" dirty="0" smtClean="0">
                <a:solidFill>
                  <a:schemeClr val="accent1">
                    <a:lumMod val="75000"/>
                  </a:schemeClr>
                </a:solidFill>
              </a:rPr>
              <a:t>.</a:t>
            </a:r>
          </a:p>
          <a:p>
            <a:pPr marL="536575" indent="-536575">
              <a:buNone/>
            </a:pPr>
            <a:r>
              <a:rPr lang="en-US" dirty="0" smtClean="0"/>
              <a:t>36. Everyone gets a pollution quote and the right on healthy air and surrounding.</a:t>
            </a:r>
            <a:endParaRPr lang="en-US"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855438" y="5886000"/>
            <a:ext cx="1288562" cy="9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271189"/>
            <a:ext cx="8435280" cy="4525963"/>
          </a:xfrm>
        </p:spPr>
        <p:txBody>
          <a:bodyPr>
            <a:noAutofit/>
          </a:bodyPr>
          <a:lstStyle/>
          <a:p>
            <a:pPr>
              <a:buNone/>
            </a:pPr>
            <a:r>
              <a:rPr lang="en-US" sz="2500" dirty="0" smtClean="0"/>
              <a:t>37. Everyone has the right on correct information and sufficient education.</a:t>
            </a:r>
            <a:endParaRPr lang="nl-NL" sz="2500" dirty="0" smtClean="0"/>
          </a:p>
          <a:p>
            <a:pPr>
              <a:buNone/>
            </a:pPr>
            <a:r>
              <a:rPr lang="en-US" sz="2500" dirty="0" smtClean="0">
                <a:solidFill>
                  <a:schemeClr val="accent6">
                    <a:lumMod val="75000"/>
                  </a:schemeClr>
                </a:solidFill>
              </a:rPr>
              <a:t>38. Everyone has the right to work on four levels – based on green technology:  On his own land; On community services;</a:t>
            </a:r>
            <a:br>
              <a:rPr lang="en-US" sz="2500" dirty="0" smtClean="0">
                <a:solidFill>
                  <a:schemeClr val="accent6">
                    <a:lumMod val="75000"/>
                  </a:schemeClr>
                </a:solidFill>
              </a:rPr>
            </a:br>
            <a:r>
              <a:rPr lang="en-US" sz="2500" dirty="0" smtClean="0">
                <a:solidFill>
                  <a:schemeClr val="accent6">
                    <a:lumMod val="75000"/>
                  </a:schemeClr>
                </a:solidFill>
              </a:rPr>
              <a:t>On social services; On commercial services.</a:t>
            </a:r>
            <a:endParaRPr lang="nl-NL" sz="2500" dirty="0" smtClean="0">
              <a:solidFill>
                <a:schemeClr val="accent6">
                  <a:lumMod val="75000"/>
                </a:schemeClr>
              </a:solidFill>
            </a:endParaRPr>
          </a:p>
          <a:p>
            <a:pPr>
              <a:buNone/>
            </a:pPr>
            <a:r>
              <a:rPr lang="en-US" sz="2500" dirty="0" smtClean="0">
                <a:solidFill>
                  <a:schemeClr val="tx2">
                    <a:lumMod val="60000"/>
                    <a:lumOff val="40000"/>
                  </a:schemeClr>
                </a:solidFill>
              </a:rPr>
              <a:t>39. Everyone has the right to (let) labor his land, build a house on it and to exchange with others. After dying the land may stay for max. five year in the family. Then it will be free for giving it away to the community which will give it to a new born child.</a:t>
            </a:r>
            <a:endParaRPr lang="nl-NL" sz="1400" dirty="0" smtClean="0">
              <a:solidFill>
                <a:schemeClr val="tx2">
                  <a:lumMod val="60000"/>
                  <a:lumOff val="40000"/>
                </a:schemeClr>
              </a:solidFill>
            </a:endParaRPr>
          </a:p>
          <a:p>
            <a:pPr>
              <a:buNone/>
            </a:pPr>
            <a:r>
              <a:rPr lang="en-US" sz="2500" dirty="0" smtClean="0"/>
              <a:t>40. Mankind has the right to live in peace and harmony with nature by finding together the right proportions for the above by becoming aware of interrelationships as popula-tion, food, rich natural environment, and the needed spiritual emotional balance.</a:t>
            </a:r>
            <a:endParaRPr lang="nl-NL" sz="2500" dirty="0"/>
          </a:p>
        </p:txBody>
      </p:sp>
      <p:sp>
        <p:nvSpPr>
          <p:cNvPr id="5" name="Rechthoek 4"/>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7855438" y="5886000"/>
            <a:ext cx="1288562" cy="9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81"/>
          <p:cNvGrpSpPr/>
          <p:nvPr/>
        </p:nvGrpSpPr>
        <p:grpSpPr>
          <a:xfrm>
            <a:off x="1835696" y="45424"/>
            <a:ext cx="7200000" cy="7200000"/>
            <a:chOff x="972000" y="36000"/>
            <a:chExt cx="7200000" cy="7200000"/>
          </a:xfrm>
        </p:grpSpPr>
        <p:grpSp>
          <p:nvGrpSpPr>
            <p:cNvPr id="3" name="Groep 3"/>
            <p:cNvGrpSpPr>
              <a:grpSpLocks noChangeAspect="1"/>
            </p:cNvGrpSpPr>
            <p:nvPr/>
          </p:nvGrpSpPr>
          <p:grpSpPr>
            <a:xfrm>
              <a:off x="2411760" y="1467552"/>
              <a:ext cx="4320480" cy="4328448"/>
              <a:chOff x="1619672" y="1411440"/>
              <a:chExt cx="5400600" cy="5410560"/>
            </a:xfrm>
          </p:grpSpPr>
          <p:sp>
            <p:nvSpPr>
              <p:cNvPr id="5" name="Ovaal 4"/>
              <p:cNvSpPr/>
              <p:nvPr/>
            </p:nvSpPr>
            <p:spPr>
              <a:xfrm>
                <a:off x="2987824"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6" name="Ovaal 5"/>
              <p:cNvSpPr/>
              <p:nvPr/>
            </p:nvSpPr>
            <p:spPr>
              <a:xfrm>
                <a:off x="43559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7" name="Ovaal 6"/>
              <p:cNvSpPr/>
              <p:nvPr/>
            </p:nvSpPr>
            <p:spPr>
              <a:xfrm>
                <a:off x="25557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8" name="Ovaal 7"/>
              <p:cNvSpPr/>
              <p:nvPr/>
            </p:nvSpPr>
            <p:spPr>
              <a:xfrm>
                <a:off x="3888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9" name="Ovaal 8"/>
              <p:cNvSpPr/>
              <p:nvPr/>
            </p:nvSpPr>
            <p:spPr>
              <a:xfrm>
                <a:off x="3024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0" name="Ovaal 9"/>
              <p:cNvSpPr/>
              <p:nvPr/>
            </p:nvSpPr>
            <p:spPr>
              <a:xfrm>
                <a:off x="3924000"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1" name="Ovaal 10"/>
              <p:cNvSpPr>
                <a:spLocks noChangeAspect="1"/>
              </p:cNvSpPr>
              <p:nvPr/>
            </p:nvSpPr>
            <p:spPr>
              <a:xfrm>
                <a:off x="1620000" y="1422000"/>
                <a:ext cx="5400000" cy="54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2" name="Ovaal 11"/>
              <p:cNvSpPr/>
              <p:nvPr/>
            </p:nvSpPr>
            <p:spPr>
              <a:xfrm>
                <a:off x="16196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3" name="Ovaal 12"/>
              <p:cNvSpPr/>
              <p:nvPr/>
            </p:nvSpPr>
            <p:spPr>
              <a:xfrm>
                <a:off x="52200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4" name="Ovaal 13"/>
              <p:cNvSpPr/>
              <p:nvPr/>
            </p:nvSpPr>
            <p:spPr>
              <a:xfrm>
                <a:off x="2483768" y="1700808"/>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5" name="Ovaal 14"/>
              <p:cNvSpPr/>
              <p:nvPr/>
            </p:nvSpPr>
            <p:spPr>
              <a:xfrm>
                <a:off x="4355976" y="169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6" name="Ovaal 15"/>
              <p:cNvSpPr/>
              <p:nvPr/>
            </p:nvSpPr>
            <p:spPr>
              <a:xfrm>
                <a:off x="4283968" y="4797152"/>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17" name="Ovaal 16"/>
              <p:cNvSpPr/>
              <p:nvPr/>
            </p:nvSpPr>
            <p:spPr>
              <a:xfrm>
                <a:off x="2411760" y="4725144"/>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grpSp>
            <p:nvGrpSpPr>
              <p:cNvPr id="4" name="Groep 23"/>
              <p:cNvGrpSpPr/>
              <p:nvPr/>
            </p:nvGrpSpPr>
            <p:grpSpPr>
              <a:xfrm>
                <a:off x="1889972" y="1411440"/>
                <a:ext cx="4860200" cy="5400000"/>
                <a:chOff x="1889972" y="1411600"/>
                <a:chExt cx="4860200" cy="5400000"/>
              </a:xfrm>
            </p:grpSpPr>
            <p:sp>
              <p:nvSpPr>
                <p:cNvPr id="20" name="Ovaal 19"/>
                <p:cNvSpPr/>
                <p:nvPr/>
              </p:nvSpPr>
              <p:spPr>
                <a:xfrm>
                  <a:off x="4949972" y="41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33. Fertile land &amp; </a:t>
                  </a:r>
                  <a:r>
                    <a:rPr lang="en-US" sz="1400" dirty="0" err="1" smtClean="0"/>
                    <a:t>compensa-tion</a:t>
                  </a:r>
                  <a:endParaRPr lang="en-US" sz="1400" dirty="0" smtClean="0"/>
                </a:p>
              </p:txBody>
            </p:sp>
            <p:sp>
              <p:nvSpPr>
                <p:cNvPr id="21" name="Ovaal 20"/>
                <p:cNvSpPr/>
                <p:nvPr/>
              </p:nvSpPr>
              <p:spPr>
                <a:xfrm>
                  <a:off x="3419972" y="5011600"/>
                  <a:ext cx="1800200" cy="180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37. Correct info- and education</a:t>
                  </a:r>
                </a:p>
              </p:txBody>
            </p:sp>
            <p:sp>
              <p:nvSpPr>
                <p:cNvPr id="22" name="Ovaal 21"/>
                <p:cNvSpPr/>
                <p:nvPr/>
              </p:nvSpPr>
              <p:spPr>
                <a:xfrm>
                  <a:off x="1889972" y="23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32. Visit common nature</a:t>
                  </a:r>
                </a:p>
              </p:txBody>
            </p:sp>
            <p:sp>
              <p:nvSpPr>
                <p:cNvPr id="23" name="Ovaal 22"/>
                <p:cNvSpPr/>
                <p:nvPr/>
              </p:nvSpPr>
              <p:spPr>
                <a:xfrm>
                  <a:off x="3419972" y="14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34. Care local service</a:t>
                  </a:r>
                </a:p>
              </p:txBody>
            </p:sp>
            <p:sp>
              <p:nvSpPr>
                <p:cNvPr id="24" name="Ovaal 23"/>
                <p:cNvSpPr/>
                <p:nvPr/>
              </p:nvSpPr>
              <p:spPr>
                <a:xfrm>
                  <a:off x="4949972" y="23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35. Energy, internet, telephone</a:t>
                  </a:r>
                </a:p>
              </p:txBody>
            </p:sp>
            <p:sp>
              <p:nvSpPr>
                <p:cNvPr id="25" name="Ovaal 24"/>
                <p:cNvSpPr/>
                <p:nvPr/>
              </p:nvSpPr>
              <p:spPr>
                <a:xfrm>
                  <a:off x="1889972" y="412216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36. Pollution quote</a:t>
                  </a:r>
                </a:p>
              </p:txBody>
            </p:sp>
          </p:grpSp>
          <p:sp>
            <p:nvSpPr>
              <p:cNvPr id="19" name="Ovaal 18"/>
              <p:cNvSpPr/>
              <p:nvPr/>
            </p:nvSpPr>
            <p:spPr>
              <a:xfrm>
                <a:off x="3420000" y="3211440"/>
                <a:ext cx="1800200" cy="18000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solidFill>
                      <a:schemeClr val="tx1"/>
                    </a:solidFill>
                  </a:rPr>
                  <a:t>31. Common wealth of nature</a:t>
                </a:r>
              </a:p>
            </p:txBody>
          </p:sp>
        </p:grpSp>
        <p:sp>
          <p:nvSpPr>
            <p:cNvPr id="26" name="Ovaal 25"/>
            <p:cNvSpPr>
              <a:spLocks noChangeAspect="1"/>
            </p:cNvSpPr>
            <p:nvPr/>
          </p:nvSpPr>
          <p:spPr>
            <a:xfrm>
              <a:off x="972000" y="36000"/>
              <a:ext cx="7200000" cy="72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7" name="Ovaal 26"/>
            <p:cNvSpPr/>
            <p:nvPr/>
          </p:nvSpPr>
          <p:spPr>
            <a:xfrm>
              <a:off x="3851920" y="36000"/>
              <a:ext cx="1440160" cy="14400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spcBef>
                  <a:spcPct val="20000"/>
                </a:spcBef>
                <a:defRPr/>
              </a:pPr>
              <a:r>
                <a:rPr lang="en-US" sz="1400" dirty="0" smtClean="0"/>
                <a:t>40. Peace &amp; balance with nature</a:t>
              </a:r>
              <a:endParaRPr lang="en-US" sz="1400" dirty="0" smtClean="0">
                <a:solidFill>
                  <a:schemeClr val="accent6">
                    <a:lumMod val="50000"/>
                  </a:schemeClr>
                </a:solidFill>
              </a:endParaRPr>
            </a:p>
          </p:txBody>
        </p:sp>
        <p:sp>
          <p:nvSpPr>
            <p:cNvPr id="29" name="Ovaal 28"/>
            <p:cNvSpPr/>
            <p:nvPr/>
          </p:nvSpPr>
          <p:spPr>
            <a:xfrm>
              <a:off x="2627784" y="74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bg2">
                      <a:lumMod val="90000"/>
                    </a:schemeClr>
                  </a:solidFill>
                </a:rPr>
                <a:t>8. Sust. decent work for all  </a:t>
              </a:r>
            </a:p>
          </p:txBody>
        </p:sp>
        <p:sp>
          <p:nvSpPr>
            <p:cNvPr id="30" name="Ovaal 29"/>
            <p:cNvSpPr/>
            <p:nvPr/>
          </p:nvSpPr>
          <p:spPr>
            <a:xfrm>
              <a:off x="1368000" y="1467136"/>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9. Sust. infra &amp; industry</a:t>
              </a:r>
              <a:endParaRPr lang="en-US" sz="1400" dirty="0">
                <a:solidFill>
                  <a:schemeClr val="bg2">
                    <a:lumMod val="90000"/>
                  </a:schemeClr>
                </a:solidFill>
              </a:endParaRPr>
            </a:p>
          </p:txBody>
        </p:sp>
        <p:sp>
          <p:nvSpPr>
            <p:cNvPr id="33" name="Ovaal 32"/>
            <p:cNvSpPr/>
            <p:nvPr/>
          </p:nvSpPr>
          <p:spPr>
            <a:xfrm>
              <a:off x="6335840" y="435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bg2">
                      <a:lumMod val="90000"/>
                    </a:schemeClr>
                  </a:solidFill>
                </a:rPr>
                <a:t>5. Gender equality </a:t>
              </a:r>
              <a:r>
                <a:rPr lang="nl-NL" sz="1400" dirty="0" smtClean="0">
                  <a:solidFill>
                    <a:schemeClr val="bg2">
                      <a:lumMod val="90000"/>
                    </a:schemeClr>
                  </a:solidFill>
                </a:rPr>
                <a:t> </a:t>
              </a:r>
              <a:endParaRPr lang="en-US" sz="1400" dirty="0">
                <a:solidFill>
                  <a:schemeClr val="bg2">
                    <a:lumMod val="90000"/>
                  </a:schemeClr>
                </a:solidFill>
              </a:endParaRPr>
            </a:p>
          </p:txBody>
        </p:sp>
        <p:sp>
          <p:nvSpPr>
            <p:cNvPr id="34" name="Ovaal 33"/>
            <p:cNvSpPr/>
            <p:nvPr/>
          </p:nvSpPr>
          <p:spPr>
            <a:xfrm>
              <a:off x="5076056" y="506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4. Life-long education </a:t>
              </a:r>
            </a:p>
          </p:txBody>
        </p:sp>
        <p:sp>
          <p:nvSpPr>
            <p:cNvPr id="35" name="Ovaal 34"/>
            <p:cNvSpPr/>
            <p:nvPr/>
          </p:nvSpPr>
          <p:spPr>
            <a:xfrm>
              <a:off x="3851920" y="579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ctr">
                <a:spcBef>
                  <a:spcPct val="20000"/>
                </a:spcBef>
                <a:defRPr/>
              </a:pPr>
              <a:endParaRPr lang="en-US" sz="1400" dirty="0" smtClean="0">
                <a:solidFill>
                  <a:schemeClr val="tx1"/>
                </a:solidFill>
              </a:endParaRPr>
            </a:p>
          </p:txBody>
        </p:sp>
        <p:sp>
          <p:nvSpPr>
            <p:cNvPr id="38" name="Ovaal 37"/>
            <p:cNvSpPr/>
            <p:nvPr/>
          </p:nvSpPr>
          <p:spPr>
            <a:xfrm flipH="1">
              <a:off x="5076056" y="74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1400" dirty="0" smtClean="0">
                  <a:solidFill>
                    <a:schemeClr val="bg2">
                      <a:lumMod val="90000"/>
                    </a:schemeClr>
                  </a:solidFill>
                </a:rPr>
                <a:t>17. Partner-ship </a:t>
              </a:r>
              <a:r>
                <a:rPr lang="en-US" sz="1400" dirty="0" err="1" smtClean="0">
                  <a:solidFill>
                    <a:schemeClr val="bg2">
                      <a:lumMod val="90000"/>
                    </a:schemeClr>
                  </a:solidFill>
                </a:rPr>
                <a:t>devel-opment</a:t>
              </a:r>
              <a:r>
                <a:rPr lang="en-US" sz="1400" dirty="0" smtClean="0">
                  <a:solidFill>
                    <a:schemeClr val="bg2">
                      <a:lumMod val="90000"/>
                    </a:schemeClr>
                  </a:solidFill>
                </a:rPr>
                <a:t> Finance</a:t>
              </a:r>
              <a:r>
                <a:rPr lang="nl-NL" sz="1400" dirty="0" smtClean="0">
                  <a:solidFill>
                    <a:schemeClr val="bg2">
                      <a:lumMod val="90000"/>
                    </a:schemeClr>
                  </a:solidFill>
                </a:rPr>
                <a:t> </a:t>
              </a:r>
              <a:endParaRPr lang="en-US" sz="1400" dirty="0">
                <a:solidFill>
                  <a:schemeClr val="bg2">
                    <a:lumMod val="90000"/>
                  </a:schemeClr>
                </a:solidFill>
              </a:endParaRPr>
            </a:p>
          </p:txBody>
        </p:sp>
        <p:sp>
          <p:nvSpPr>
            <p:cNvPr id="39" name="Ovaal 38"/>
            <p:cNvSpPr/>
            <p:nvPr/>
          </p:nvSpPr>
          <p:spPr>
            <a:xfrm flipH="1">
              <a:off x="6335840" y="146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 3. Healthy well-being lives </a:t>
              </a:r>
            </a:p>
          </p:txBody>
        </p:sp>
        <p:sp>
          <p:nvSpPr>
            <p:cNvPr id="42" name="Ovaal 41"/>
            <p:cNvSpPr/>
            <p:nvPr/>
          </p:nvSpPr>
          <p:spPr>
            <a:xfrm>
              <a:off x="2627784" y="507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7. Sust. energy for all </a:t>
              </a:r>
            </a:p>
          </p:txBody>
        </p:sp>
        <p:sp>
          <p:nvSpPr>
            <p:cNvPr id="43" name="Ovaal 42"/>
            <p:cNvSpPr/>
            <p:nvPr/>
          </p:nvSpPr>
          <p:spPr>
            <a:xfrm>
              <a:off x="1368000" y="435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6. Water and sanitation </a:t>
              </a:r>
            </a:p>
          </p:txBody>
        </p:sp>
        <p:sp>
          <p:nvSpPr>
            <p:cNvPr id="44" name="Ovaal 43"/>
            <p:cNvSpPr/>
            <p:nvPr/>
          </p:nvSpPr>
          <p:spPr>
            <a:xfrm>
              <a:off x="1368000" y="2916000"/>
              <a:ext cx="1440160" cy="14400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38. Right to work on four levels</a:t>
              </a:r>
            </a:p>
          </p:txBody>
        </p:sp>
        <p:sp>
          <p:nvSpPr>
            <p:cNvPr id="45" name="Ovaal 44"/>
            <p:cNvSpPr/>
            <p:nvPr/>
          </p:nvSpPr>
          <p:spPr>
            <a:xfrm>
              <a:off x="6336000" y="2916000"/>
              <a:ext cx="1440160" cy="14400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39. Labor and exchange his land</a:t>
              </a:r>
            </a:p>
          </p:txBody>
        </p:sp>
      </p:grpSp>
      <p:sp>
        <p:nvSpPr>
          <p:cNvPr id="84" name="Tijdelijke aanduiding voor inhoud 2"/>
          <p:cNvSpPr txBox="1">
            <a:spLocks/>
          </p:cNvSpPr>
          <p:nvPr/>
        </p:nvSpPr>
        <p:spPr>
          <a:xfrm>
            <a:off x="10538320" y="-315416"/>
            <a:ext cx="4114800" cy="4525963"/>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2" name="Rechthoek 91"/>
          <p:cNvSpPr/>
          <p:nvPr/>
        </p:nvSpPr>
        <p:spPr>
          <a:xfrm>
            <a:off x="0" y="0"/>
            <a:ext cx="9144000" cy="461665"/>
          </a:xfrm>
          <a:prstGeom prst="rect">
            <a:avLst/>
          </a:prstGeom>
        </p:spPr>
        <p:txBody>
          <a:bodyPr wrap="square">
            <a:spAutoFit/>
          </a:bodyPr>
          <a:lstStyle/>
          <a:p>
            <a:pPr lvl="0"/>
            <a:r>
              <a:rPr lang="en-US" sz="2400" b="1" dirty="0" smtClean="0"/>
              <a:t> Bronning Rights</a:t>
            </a:r>
          </a:p>
        </p:txBody>
      </p:sp>
      <p:sp>
        <p:nvSpPr>
          <p:cNvPr id="93" name="Rechthoek 92"/>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sp>
        <p:nvSpPr>
          <p:cNvPr id="47" name="Rechthoek 46"/>
          <p:cNvSpPr/>
          <p:nvPr/>
        </p:nvSpPr>
        <p:spPr>
          <a:xfrm>
            <a:off x="144016" y="476672"/>
            <a:ext cx="3275856" cy="5909310"/>
          </a:xfrm>
          <a:prstGeom prst="rect">
            <a:avLst/>
          </a:prstGeom>
        </p:spPr>
        <p:txBody>
          <a:bodyPr wrap="square">
            <a:spAutoFit/>
          </a:bodyPr>
          <a:lstStyle/>
          <a:p>
            <a:r>
              <a:rPr lang="en-US" dirty="0" smtClean="0"/>
              <a:t>31. Common wealth of nature</a:t>
            </a:r>
          </a:p>
          <a:p>
            <a:r>
              <a:rPr lang="en-US" dirty="0" smtClean="0"/>
              <a:t>32. Visit common nature</a:t>
            </a:r>
          </a:p>
          <a:p>
            <a:r>
              <a:rPr lang="en-US" dirty="0" smtClean="0"/>
              <a:t>33. Fertile land &amp; compensation</a:t>
            </a:r>
          </a:p>
          <a:p>
            <a:r>
              <a:rPr lang="en-US" dirty="0" smtClean="0"/>
              <a:t>34. Care local service</a:t>
            </a:r>
          </a:p>
          <a:p>
            <a:r>
              <a:rPr lang="en-US" dirty="0" smtClean="0"/>
              <a:t>35. Energy, internet, telephone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36. Pollution quote</a:t>
            </a:r>
          </a:p>
          <a:p>
            <a:r>
              <a:rPr lang="en-US" dirty="0" smtClean="0"/>
              <a:t>37. Correct info- and education</a:t>
            </a:r>
          </a:p>
          <a:p>
            <a:r>
              <a:rPr lang="en-US" dirty="0" smtClean="0"/>
              <a:t>38. Right to work on four levels</a:t>
            </a:r>
          </a:p>
          <a:p>
            <a:r>
              <a:rPr lang="en-US" dirty="0" smtClean="0"/>
              <a:t>39. Labor and exchange his land</a:t>
            </a:r>
          </a:p>
          <a:p>
            <a:r>
              <a:rPr lang="en-US" dirty="0" smtClean="0"/>
              <a:t>40. Peace &amp; balance with nature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jdelijke aanduiding voor inhoud 2"/>
          <p:cNvSpPr txBox="1">
            <a:spLocks/>
          </p:cNvSpPr>
          <p:nvPr/>
        </p:nvSpPr>
        <p:spPr>
          <a:xfrm>
            <a:off x="10538320" y="-315416"/>
            <a:ext cx="4114800" cy="4525963"/>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9" name="Rechthoek 88"/>
          <p:cNvSpPr/>
          <p:nvPr/>
        </p:nvSpPr>
        <p:spPr>
          <a:xfrm>
            <a:off x="6" y="0"/>
            <a:ext cx="2159566" cy="461665"/>
          </a:xfrm>
          <a:prstGeom prst="rect">
            <a:avLst/>
          </a:prstGeom>
        </p:spPr>
        <p:txBody>
          <a:bodyPr wrap="none">
            <a:spAutoFit/>
          </a:bodyPr>
          <a:lstStyle/>
          <a:p>
            <a:pPr lvl="0"/>
            <a:r>
              <a:rPr lang="en-US" sz="2400" b="1" dirty="0" smtClean="0"/>
              <a:t>ZMCS, BR, SDG </a:t>
            </a:r>
          </a:p>
        </p:txBody>
      </p:sp>
      <p:sp>
        <p:nvSpPr>
          <p:cNvPr id="93" name="Rechthoek 92"/>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sp>
        <p:nvSpPr>
          <p:cNvPr id="94" name="Rechthoek 93"/>
          <p:cNvSpPr/>
          <p:nvPr/>
        </p:nvSpPr>
        <p:spPr>
          <a:xfrm rot="5400000">
            <a:off x="-932372" y="3199822"/>
            <a:ext cx="2234073" cy="369332"/>
          </a:xfrm>
          <a:prstGeom prst="rect">
            <a:avLst/>
          </a:prstGeom>
        </p:spPr>
        <p:txBody>
          <a:bodyPr wrap="none">
            <a:spAutoFit/>
          </a:bodyPr>
          <a:lstStyle/>
          <a:p>
            <a:r>
              <a:rPr lang="en-US" b="1" dirty="0" smtClean="0">
                <a:hlinkClick r:id="rId3"/>
              </a:rPr>
              <a:t>Focus  Shift  </a:t>
            </a:r>
            <a:r>
              <a:rPr lang="en-US" b="1" dirty="0" err="1" smtClean="0">
                <a:hlinkClick r:id="rId3"/>
              </a:rPr>
              <a:t>Merkaba</a:t>
            </a:r>
            <a:endParaRPr lang="en-US" b="1" dirty="0"/>
          </a:p>
        </p:txBody>
      </p:sp>
      <p:grpSp>
        <p:nvGrpSpPr>
          <p:cNvPr id="108" name="Groep 107"/>
          <p:cNvGrpSpPr/>
          <p:nvPr/>
        </p:nvGrpSpPr>
        <p:grpSpPr>
          <a:xfrm>
            <a:off x="899592" y="-171400"/>
            <a:ext cx="8294808" cy="7308800"/>
            <a:chOff x="899592" y="-171400"/>
            <a:chExt cx="8294808" cy="7308800"/>
          </a:xfrm>
        </p:grpSpPr>
        <p:grpSp>
          <p:nvGrpSpPr>
            <p:cNvPr id="73" name="Groep 72"/>
            <p:cNvGrpSpPr/>
            <p:nvPr/>
          </p:nvGrpSpPr>
          <p:grpSpPr>
            <a:xfrm>
              <a:off x="899592" y="-171400"/>
              <a:ext cx="8294808" cy="7308800"/>
              <a:chOff x="899592" y="-171400"/>
              <a:chExt cx="8294808" cy="7308800"/>
            </a:xfrm>
          </p:grpSpPr>
          <p:grpSp>
            <p:nvGrpSpPr>
              <p:cNvPr id="2" name="Groep 81"/>
              <p:cNvGrpSpPr>
                <a:grpSpLocks noChangeAspect="1"/>
              </p:cNvGrpSpPr>
              <p:nvPr/>
            </p:nvGrpSpPr>
            <p:grpSpPr>
              <a:xfrm>
                <a:off x="1404448" y="-170600"/>
                <a:ext cx="7308000" cy="7308000"/>
                <a:chOff x="-468000" y="-1404000"/>
                <a:chExt cx="10080000" cy="10080000"/>
              </a:xfrm>
            </p:grpSpPr>
            <p:sp>
              <p:nvSpPr>
                <p:cNvPr id="26" name="Ovaal 25"/>
                <p:cNvSpPr>
                  <a:spLocks noChangeAspect="1"/>
                </p:cNvSpPr>
                <p:nvPr/>
              </p:nvSpPr>
              <p:spPr>
                <a:xfrm>
                  <a:off x="972000" y="36000"/>
                  <a:ext cx="7200000" cy="72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grpSp>
              <p:nvGrpSpPr>
                <p:cNvPr id="3" name="Groep 3"/>
                <p:cNvGrpSpPr>
                  <a:grpSpLocks noChangeAspect="1"/>
                </p:cNvGrpSpPr>
                <p:nvPr/>
              </p:nvGrpSpPr>
              <p:grpSpPr>
                <a:xfrm>
                  <a:off x="2411760" y="1467552"/>
                  <a:ext cx="4320480" cy="4328448"/>
                  <a:chOff x="1619672" y="1411440"/>
                  <a:chExt cx="5400600" cy="5410560"/>
                </a:xfrm>
              </p:grpSpPr>
              <p:sp>
                <p:nvSpPr>
                  <p:cNvPr id="5" name="Ovaal 4"/>
                  <p:cNvSpPr/>
                  <p:nvPr/>
                </p:nvSpPr>
                <p:spPr>
                  <a:xfrm>
                    <a:off x="2987824"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6" name="Ovaal 5"/>
                  <p:cNvSpPr/>
                  <p:nvPr/>
                </p:nvSpPr>
                <p:spPr>
                  <a:xfrm>
                    <a:off x="43559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 name="Ovaal 6"/>
                  <p:cNvSpPr/>
                  <p:nvPr/>
                </p:nvSpPr>
                <p:spPr>
                  <a:xfrm>
                    <a:off x="25557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8" name="Ovaal 7"/>
                  <p:cNvSpPr/>
                  <p:nvPr/>
                </p:nvSpPr>
                <p:spPr>
                  <a:xfrm>
                    <a:off x="3888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9" name="Ovaal 8"/>
                  <p:cNvSpPr/>
                  <p:nvPr/>
                </p:nvSpPr>
                <p:spPr>
                  <a:xfrm>
                    <a:off x="3024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0" name="Ovaal 9"/>
                  <p:cNvSpPr/>
                  <p:nvPr/>
                </p:nvSpPr>
                <p:spPr>
                  <a:xfrm>
                    <a:off x="3924000"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1" name="Ovaal 10"/>
                  <p:cNvSpPr>
                    <a:spLocks noChangeAspect="1"/>
                  </p:cNvSpPr>
                  <p:nvPr/>
                </p:nvSpPr>
                <p:spPr>
                  <a:xfrm>
                    <a:off x="1620000" y="1422000"/>
                    <a:ext cx="5400000" cy="54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2" name="Ovaal 11"/>
                  <p:cNvSpPr/>
                  <p:nvPr/>
                </p:nvSpPr>
                <p:spPr>
                  <a:xfrm>
                    <a:off x="16196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3" name="Ovaal 12"/>
                  <p:cNvSpPr/>
                  <p:nvPr/>
                </p:nvSpPr>
                <p:spPr>
                  <a:xfrm>
                    <a:off x="52200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4" name="Ovaal 13"/>
                  <p:cNvSpPr/>
                  <p:nvPr/>
                </p:nvSpPr>
                <p:spPr>
                  <a:xfrm>
                    <a:off x="2483768" y="1700808"/>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5" name="Ovaal 14"/>
                  <p:cNvSpPr/>
                  <p:nvPr/>
                </p:nvSpPr>
                <p:spPr>
                  <a:xfrm>
                    <a:off x="4355976" y="169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6" name="Ovaal 15"/>
                  <p:cNvSpPr/>
                  <p:nvPr/>
                </p:nvSpPr>
                <p:spPr>
                  <a:xfrm>
                    <a:off x="4283968" y="4797152"/>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7" name="Ovaal 16"/>
                  <p:cNvSpPr/>
                  <p:nvPr/>
                </p:nvSpPr>
                <p:spPr>
                  <a:xfrm>
                    <a:off x="2411760" y="4725144"/>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grpSp>
                <p:nvGrpSpPr>
                  <p:cNvPr id="4" name="Groep 23"/>
                  <p:cNvGrpSpPr/>
                  <p:nvPr/>
                </p:nvGrpSpPr>
                <p:grpSpPr>
                  <a:xfrm>
                    <a:off x="1889972" y="1411440"/>
                    <a:ext cx="4860200" cy="5400000"/>
                    <a:chOff x="1889972" y="1411600"/>
                    <a:chExt cx="4860200" cy="5400000"/>
                  </a:xfrm>
                </p:grpSpPr>
                <p:sp>
                  <p:nvSpPr>
                    <p:cNvPr id="20" name="Ovaal 19"/>
                    <p:cNvSpPr/>
                    <p:nvPr/>
                  </p:nvSpPr>
                  <p:spPr>
                    <a:xfrm>
                      <a:off x="4949972" y="41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smtClean="0"/>
                        <a:t>A. Soul, Attitude, </a:t>
                      </a:r>
                      <a:r>
                        <a:rPr lang="nl-NL" sz="900" dirty="0" err="1" smtClean="0"/>
                        <a:t>Education</a:t>
                      </a:r>
                      <a:endParaRPr lang="en-US" sz="900" dirty="0"/>
                    </a:p>
                  </p:txBody>
                </p:sp>
                <p:sp>
                  <p:nvSpPr>
                    <p:cNvPr id="21" name="Ovaal 20"/>
                    <p:cNvSpPr/>
                    <p:nvPr/>
                  </p:nvSpPr>
                  <p:spPr>
                    <a:xfrm>
                      <a:off x="3419972" y="5011600"/>
                      <a:ext cx="1800200" cy="1800000"/>
                    </a:xfrm>
                    <a:prstGeom prst="ellipse">
                      <a:avLst/>
                    </a:prstGeom>
                    <a:solidFill>
                      <a:schemeClr val="accent6">
                        <a:lumMod val="75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dirty="0" smtClean="0"/>
                        <a:t>B. Mental, </a:t>
                      </a:r>
                      <a:r>
                        <a:rPr lang="nl-NL" sz="900" dirty="0" err="1" smtClean="0"/>
                        <a:t>Electal</a:t>
                      </a:r>
                      <a:r>
                        <a:rPr lang="nl-NL" sz="900" dirty="0" smtClean="0"/>
                        <a:t>, Legal </a:t>
                      </a:r>
                      <a:endParaRPr lang="en-US" sz="900" dirty="0"/>
                    </a:p>
                  </p:txBody>
                </p:sp>
                <p:sp>
                  <p:nvSpPr>
                    <p:cNvPr id="22" name="Ovaal 21"/>
                    <p:cNvSpPr/>
                    <p:nvPr/>
                  </p:nvSpPr>
                  <p:spPr>
                    <a:xfrm>
                      <a:off x="1889972" y="2311600"/>
                      <a:ext cx="18002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smtClean="0"/>
                        <a:t>E. </a:t>
                      </a:r>
                      <a:r>
                        <a:rPr lang="nl-NL" sz="900" dirty="0" err="1" smtClean="0"/>
                        <a:t>Entre-preneurial</a:t>
                      </a:r>
                      <a:r>
                        <a:rPr lang="nl-NL" sz="900" dirty="0" smtClean="0"/>
                        <a:t>, </a:t>
                      </a:r>
                      <a:r>
                        <a:rPr lang="nl-NL" sz="900" dirty="0" err="1" smtClean="0"/>
                        <a:t>Labor</a:t>
                      </a:r>
                      <a:r>
                        <a:rPr lang="nl-NL" sz="900" dirty="0" smtClean="0"/>
                        <a:t>, </a:t>
                      </a:r>
                      <a:r>
                        <a:rPr lang="nl-NL" sz="900" dirty="0" err="1" smtClean="0"/>
                        <a:t>Production</a:t>
                      </a:r>
                      <a:r>
                        <a:rPr lang="nl-NL" sz="900" dirty="0" smtClean="0"/>
                        <a:t> </a:t>
                      </a:r>
                      <a:endParaRPr lang="en-US" sz="900" dirty="0"/>
                    </a:p>
                  </p:txBody>
                </p:sp>
                <p:sp>
                  <p:nvSpPr>
                    <p:cNvPr id="23" name="Ovaal 22"/>
                    <p:cNvSpPr/>
                    <p:nvPr/>
                  </p:nvSpPr>
                  <p:spPr>
                    <a:xfrm>
                      <a:off x="3419972" y="1411600"/>
                      <a:ext cx="1800200" cy="18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b="1" dirty="0" smtClean="0"/>
                        <a:t>F. </a:t>
                      </a:r>
                      <a:r>
                        <a:rPr lang="nl-NL" sz="900" b="1" i="1" dirty="0" err="1" smtClean="0"/>
                        <a:t>Commu-nication</a:t>
                      </a:r>
                      <a:r>
                        <a:rPr lang="nl-NL" sz="900" b="1" i="1" dirty="0" smtClean="0"/>
                        <a:t>, Power, Transport</a:t>
                      </a:r>
                      <a:endParaRPr lang="en-US" sz="900" b="1" dirty="0"/>
                    </a:p>
                  </p:txBody>
                </p:sp>
                <p:sp>
                  <p:nvSpPr>
                    <p:cNvPr id="24" name="Ovaal 23"/>
                    <p:cNvSpPr/>
                    <p:nvPr/>
                  </p:nvSpPr>
                  <p:spPr>
                    <a:xfrm>
                      <a:off x="4949972" y="2311600"/>
                      <a:ext cx="1800200" cy="180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dirty="0" smtClean="0"/>
                        <a:t> G. </a:t>
                      </a:r>
                      <a:r>
                        <a:rPr lang="nl-NL" sz="900" dirty="0" err="1" smtClean="0"/>
                        <a:t>Rela-tionships</a:t>
                      </a:r>
                      <a:r>
                        <a:rPr lang="nl-NL" sz="900" dirty="0" smtClean="0"/>
                        <a:t>, </a:t>
                      </a:r>
                      <a:r>
                        <a:rPr lang="nl-NL" sz="900" dirty="0" err="1" smtClean="0"/>
                        <a:t>Regen-eration</a:t>
                      </a:r>
                      <a:r>
                        <a:rPr lang="nl-NL" sz="900" dirty="0" smtClean="0"/>
                        <a:t>, </a:t>
                      </a:r>
                      <a:r>
                        <a:rPr lang="nl-NL" sz="900" dirty="0" err="1" smtClean="0"/>
                        <a:t>Happiness</a:t>
                      </a:r>
                      <a:endParaRPr lang="en-US" sz="900" dirty="0"/>
                    </a:p>
                  </p:txBody>
                </p:sp>
                <p:sp>
                  <p:nvSpPr>
                    <p:cNvPr id="25" name="Ovaal 24"/>
                    <p:cNvSpPr/>
                    <p:nvPr/>
                  </p:nvSpPr>
                  <p:spPr>
                    <a:xfrm>
                      <a:off x="1889972" y="4122160"/>
                      <a:ext cx="1800200" cy="180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900" dirty="0" smtClean="0"/>
                        <a:t>C. Local, </a:t>
                      </a:r>
                      <a:r>
                        <a:rPr lang="nl-NL" sz="900" dirty="0" err="1" smtClean="0"/>
                        <a:t>Taxal</a:t>
                      </a:r>
                      <a:r>
                        <a:rPr lang="nl-NL" sz="900" dirty="0" smtClean="0"/>
                        <a:t>, Financial</a:t>
                      </a:r>
                      <a:endParaRPr lang="en-US" sz="900" dirty="0"/>
                    </a:p>
                  </p:txBody>
                </p:sp>
              </p:grpSp>
              <p:sp>
                <p:nvSpPr>
                  <p:cNvPr id="19" name="Ovaal 18"/>
                  <p:cNvSpPr/>
                  <p:nvPr/>
                </p:nvSpPr>
                <p:spPr>
                  <a:xfrm>
                    <a:off x="3420000" y="3211440"/>
                    <a:ext cx="1800200" cy="1800000"/>
                  </a:xfrm>
                  <a:prstGeom prst="ellipse">
                    <a:avLst/>
                  </a:prstGeom>
                  <a:solidFill>
                    <a:srgbClr val="00B050"/>
                  </a:soli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dirty="0" smtClean="0">
                        <a:solidFill>
                          <a:schemeClr val="tx1"/>
                        </a:solidFill>
                      </a:rPr>
                      <a:t>31. Common wealth of nature</a:t>
                    </a:r>
                  </a:p>
                </p:txBody>
              </p:sp>
            </p:grpSp>
            <p:sp>
              <p:nvSpPr>
                <p:cNvPr id="27" name="Ovaal 26"/>
                <p:cNvSpPr/>
                <p:nvPr/>
              </p:nvSpPr>
              <p:spPr>
                <a:xfrm>
                  <a:off x="3851920" y="3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20000"/>
                    </a:spcBef>
                    <a:defRPr/>
                  </a:pPr>
                  <a:r>
                    <a:rPr lang="en-US" sz="900" dirty="0" smtClean="0">
                      <a:solidFill>
                        <a:schemeClr val="tx1"/>
                      </a:solidFill>
                    </a:rPr>
                    <a:t>40. Peace &amp; balance with nature</a:t>
                  </a:r>
                </a:p>
              </p:txBody>
            </p:sp>
            <p:sp>
              <p:nvSpPr>
                <p:cNvPr id="29" name="Ovaal 28"/>
                <p:cNvSpPr/>
                <p:nvPr/>
              </p:nvSpPr>
              <p:spPr>
                <a:xfrm>
                  <a:off x="2627784" y="747552"/>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34. Care local service</a:t>
                  </a:r>
                </a:p>
              </p:txBody>
            </p:sp>
            <p:sp>
              <p:nvSpPr>
                <p:cNvPr id="30" name="Ovaal 29"/>
                <p:cNvSpPr/>
                <p:nvPr/>
              </p:nvSpPr>
              <p:spPr>
                <a:xfrm>
                  <a:off x="1368000" y="1467136"/>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38. Right to work on four levels</a:t>
                  </a:r>
                </a:p>
              </p:txBody>
            </p:sp>
            <p:sp>
              <p:nvSpPr>
                <p:cNvPr id="33" name="Ovaal 32"/>
                <p:cNvSpPr/>
                <p:nvPr/>
              </p:nvSpPr>
              <p:spPr>
                <a:xfrm>
                  <a:off x="6335840" y="435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32. Visit common nature</a:t>
                  </a:r>
                </a:p>
              </p:txBody>
            </p:sp>
            <p:sp>
              <p:nvSpPr>
                <p:cNvPr id="34" name="Ovaal 33"/>
                <p:cNvSpPr/>
                <p:nvPr/>
              </p:nvSpPr>
              <p:spPr>
                <a:xfrm>
                  <a:off x="5076056" y="5067552"/>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37. Correct info- and education</a:t>
                  </a:r>
                </a:p>
              </p:txBody>
            </p:sp>
            <p:sp>
              <p:nvSpPr>
                <p:cNvPr id="35" name="Ovaal 34"/>
                <p:cNvSpPr/>
                <p:nvPr/>
              </p:nvSpPr>
              <p:spPr>
                <a:xfrm>
                  <a:off x="3851920" y="57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lgn="ctr">
                    <a:spcBef>
                      <a:spcPct val="20000"/>
                    </a:spcBef>
                    <a:defRPr/>
                  </a:pPr>
                  <a:r>
                    <a:rPr lang="en-US" sz="900" dirty="0" smtClean="0">
                      <a:solidFill>
                        <a:schemeClr val="bg1"/>
                      </a:solidFill>
                    </a:rPr>
                    <a:t>10. </a:t>
                  </a:r>
                </a:p>
                <a:p>
                  <a:pPr marL="342900" lvl="0" indent="-342900" algn="ctr">
                    <a:spcBef>
                      <a:spcPct val="20000"/>
                    </a:spcBef>
                    <a:defRPr/>
                  </a:pPr>
                  <a:r>
                    <a:rPr lang="en-US" sz="900" dirty="0" smtClean="0">
                      <a:solidFill>
                        <a:schemeClr val="bg1"/>
                      </a:solidFill>
                    </a:rPr>
                    <a:t>Equality</a:t>
                  </a:r>
                </a:p>
                <a:p>
                  <a:pPr marL="342900" lvl="0" indent="-342900" algn="ctr">
                    <a:spcBef>
                      <a:spcPct val="20000"/>
                    </a:spcBef>
                    <a:defRPr/>
                  </a:pPr>
                  <a:r>
                    <a:rPr lang="en-US" sz="900" dirty="0" smtClean="0">
                      <a:solidFill>
                        <a:schemeClr val="bg1"/>
                      </a:solidFill>
                    </a:rPr>
                    <a:t> among</a:t>
                  </a:r>
                </a:p>
                <a:p>
                  <a:pPr marL="342900" lvl="0" indent="-342900" algn="ctr">
                    <a:spcBef>
                      <a:spcPct val="20000"/>
                    </a:spcBef>
                    <a:defRPr/>
                  </a:pPr>
                  <a:r>
                    <a:rPr lang="en-US" sz="900" dirty="0" smtClean="0">
                      <a:solidFill>
                        <a:schemeClr val="bg1"/>
                      </a:solidFill>
                    </a:rPr>
                    <a:t> countries  </a:t>
                  </a:r>
                </a:p>
              </p:txBody>
            </p:sp>
            <p:sp>
              <p:nvSpPr>
                <p:cNvPr id="38" name="Ovaal 37"/>
                <p:cNvSpPr/>
                <p:nvPr/>
              </p:nvSpPr>
              <p:spPr>
                <a:xfrm flipH="1">
                  <a:off x="5076056" y="747552"/>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nl-NL" sz="900" dirty="0" smtClean="0"/>
                    <a:t> </a:t>
                  </a:r>
                  <a:endParaRPr lang="en-US" sz="900" dirty="0"/>
                </a:p>
              </p:txBody>
            </p:sp>
            <p:sp>
              <p:nvSpPr>
                <p:cNvPr id="39" name="Ovaal 38"/>
                <p:cNvSpPr/>
                <p:nvPr/>
              </p:nvSpPr>
              <p:spPr>
                <a:xfrm flipH="1">
                  <a:off x="6335840" y="1467552"/>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33. Fertile land &amp; </a:t>
                  </a:r>
                  <a:r>
                    <a:rPr lang="en-US" sz="900" dirty="0" err="1" smtClean="0">
                      <a:solidFill>
                        <a:schemeClr val="tx1"/>
                      </a:solidFill>
                    </a:rPr>
                    <a:t>compensa-tion</a:t>
                  </a:r>
                  <a:endParaRPr lang="en-US" sz="900" dirty="0" smtClean="0">
                    <a:solidFill>
                      <a:schemeClr val="tx1"/>
                    </a:solidFill>
                  </a:endParaRPr>
                </a:p>
              </p:txBody>
            </p:sp>
            <p:sp>
              <p:nvSpPr>
                <p:cNvPr id="42" name="Ovaal 41"/>
                <p:cNvSpPr/>
                <p:nvPr/>
              </p:nvSpPr>
              <p:spPr>
                <a:xfrm>
                  <a:off x="2627784" y="507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35. Energy, internet, telephone</a:t>
                  </a:r>
                </a:p>
              </p:txBody>
            </p:sp>
            <p:sp>
              <p:nvSpPr>
                <p:cNvPr id="43" name="Ovaal 42"/>
                <p:cNvSpPr/>
                <p:nvPr/>
              </p:nvSpPr>
              <p:spPr>
                <a:xfrm>
                  <a:off x="1368000" y="435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39. Labor and exchange his land</a:t>
                  </a:r>
                </a:p>
              </p:txBody>
            </p:sp>
            <p:sp>
              <p:nvSpPr>
                <p:cNvPr id="44" name="Ovaal 43"/>
                <p:cNvSpPr/>
                <p:nvPr/>
              </p:nvSpPr>
              <p:spPr>
                <a:xfrm>
                  <a:off x="1368000" y="29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bg1"/>
                      </a:solidFill>
                    </a:rPr>
                    <a:t>2. End hunger | Sust. Agriculture</a:t>
                  </a:r>
                </a:p>
              </p:txBody>
            </p:sp>
            <p:sp>
              <p:nvSpPr>
                <p:cNvPr id="45" name="Ovaal 44"/>
                <p:cNvSpPr/>
                <p:nvPr/>
              </p:nvSpPr>
              <p:spPr>
                <a:xfrm>
                  <a:off x="6336000" y="29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bg1"/>
                      </a:solidFill>
                    </a:rPr>
                    <a:t>1. End poverty</a:t>
                  </a:r>
                  <a:endParaRPr lang="en-US" sz="900" b="1" dirty="0">
                    <a:solidFill>
                      <a:schemeClr val="bg1"/>
                    </a:solidFill>
                  </a:endParaRPr>
                </a:p>
              </p:txBody>
            </p:sp>
            <p:sp>
              <p:nvSpPr>
                <p:cNvPr id="48" name="Ovaal 47"/>
                <p:cNvSpPr/>
                <p:nvPr/>
              </p:nvSpPr>
              <p:spPr>
                <a:xfrm>
                  <a:off x="2628000" y="-684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8. Sust. decent work for all  </a:t>
                  </a:r>
                </a:p>
                <a:p>
                  <a:pPr algn="ctr"/>
                  <a:endParaRPr lang="en-US" sz="900" b="1" dirty="0">
                    <a:solidFill>
                      <a:schemeClr val="tx1"/>
                    </a:solidFill>
                  </a:endParaRPr>
                </a:p>
              </p:txBody>
            </p:sp>
            <p:sp>
              <p:nvSpPr>
                <p:cNvPr id="49" name="Ovaal 48"/>
                <p:cNvSpPr/>
                <p:nvPr/>
              </p:nvSpPr>
              <p:spPr>
                <a:xfrm>
                  <a:off x="1368000" y="3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9. Sust. infra &amp; industry</a:t>
                  </a:r>
                </a:p>
              </p:txBody>
            </p:sp>
            <p:sp>
              <p:nvSpPr>
                <p:cNvPr id="50" name="Ovaal 49"/>
                <p:cNvSpPr/>
                <p:nvPr/>
              </p:nvSpPr>
              <p:spPr>
                <a:xfrm>
                  <a:off x="6336000" y="57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4. Life-long education </a:t>
                  </a:r>
                </a:p>
              </p:txBody>
            </p:sp>
            <p:sp>
              <p:nvSpPr>
                <p:cNvPr id="51" name="Ovaal 50"/>
                <p:cNvSpPr/>
                <p:nvPr/>
              </p:nvSpPr>
              <p:spPr>
                <a:xfrm>
                  <a:off x="5076056" y="65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5. Gender equality</a:t>
                  </a:r>
                  <a:endParaRPr lang="en-US" sz="900" b="1" dirty="0">
                    <a:solidFill>
                      <a:schemeClr val="tx1"/>
                    </a:solidFill>
                  </a:endParaRPr>
                </a:p>
              </p:txBody>
            </p:sp>
            <p:sp>
              <p:nvSpPr>
                <p:cNvPr id="52" name="Ovaal 51"/>
                <p:cNvSpPr/>
                <p:nvPr/>
              </p:nvSpPr>
              <p:spPr>
                <a:xfrm>
                  <a:off x="1367448" y="57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7. Sust. energy for all </a:t>
                  </a:r>
                </a:p>
              </p:txBody>
            </p:sp>
            <p:sp>
              <p:nvSpPr>
                <p:cNvPr id="53" name="Ovaal 52"/>
                <p:cNvSpPr/>
                <p:nvPr/>
              </p:nvSpPr>
              <p:spPr>
                <a:xfrm>
                  <a:off x="2627784" y="65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lgn="ctr">
                    <a:spcBef>
                      <a:spcPct val="20000"/>
                    </a:spcBef>
                    <a:defRPr/>
                  </a:pPr>
                  <a:r>
                    <a:rPr lang="en-US" sz="900" dirty="0" smtClean="0">
                      <a:solidFill>
                        <a:schemeClr val="tx1"/>
                      </a:solidFill>
                    </a:rPr>
                    <a:t>10. </a:t>
                  </a:r>
                </a:p>
                <a:p>
                  <a:pPr marL="342900" lvl="0" indent="-342900" algn="ctr">
                    <a:spcBef>
                      <a:spcPct val="20000"/>
                    </a:spcBef>
                    <a:defRPr/>
                  </a:pPr>
                  <a:r>
                    <a:rPr lang="en-US" sz="900" dirty="0" smtClean="0">
                      <a:solidFill>
                        <a:schemeClr val="tx1"/>
                      </a:solidFill>
                    </a:rPr>
                    <a:t>Equality</a:t>
                  </a:r>
                </a:p>
                <a:p>
                  <a:pPr marL="342900" lvl="0" indent="-342900" algn="ctr">
                    <a:spcBef>
                      <a:spcPct val="20000"/>
                    </a:spcBef>
                    <a:defRPr/>
                  </a:pPr>
                  <a:r>
                    <a:rPr lang="en-US" sz="900" dirty="0" smtClean="0">
                      <a:solidFill>
                        <a:schemeClr val="tx1"/>
                      </a:solidFill>
                    </a:rPr>
                    <a:t> among</a:t>
                  </a:r>
                </a:p>
                <a:p>
                  <a:pPr marL="342900" lvl="0" indent="-342900" algn="ctr">
                    <a:spcBef>
                      <a:spcPct val="20000"/>
                    </a:spcBef>
                    <a:defRPr/>
                  </a:pPr>
                  <a:r>
                    <a:rPr lang="en-US" sz="900" dirty="0" smtClean="0">
                      <a:solidFill>
                        <a:schemeClr val="tx1"/>
                      </a:solidFill>
                    </a:rPr>
                    <a:t> countries  </a:t>
                  </a:r>
                </a:p>
              </p:txBody>
            </p:sp>
            <p:sp>
              <p:nvSpPr>
                <p:cNvPr id="54" name="Ovaal 53"/>
                <p:cNvSpPr/>
                <p:nvPr/>
              </p:nvSpPr>
              <p:spPr>
                <a:xfrm>
                  <a:off x="7596000" y="36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55" name="Ovaal 54"/>
                <p:cNvSpPr/>
                <p:nvPr/>
              </p:nvSpPr>
              <p:spPr>
                <a:xfrm>
                  <a:off x="7596000" y="219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56" name="Ovaal 55"/>
                <p:cNvSpPr/>
                <p:nvPr/>
              </p:nvSpPr>
              <p:spPr>
                <a:xfrm>
                  <a:off x="107504" y="21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6. Water and sanitation </a:t>
                  </a:r>
                </a:p>
              </p:txBody>
            </p:sp>
            <p:sp>
              <p:nvSpPr>
                <p:cNvPr id="57" name="Ovaal 56"/>
                <p:cNvSpPr/>
                <p:nvPr/>
              </p:nvSpPr>
              <p:spPr>
                <a:xfrm>
                  <a:off x="107504" y="363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2. End hunger | Sust. Agriculture</a:t>
                  </a:r>
                </a:p>
              </p:txBody>
            </p:sp>
            <p:sp>
              <p:nvSpPr>
                <p:cNvPr id="60" name="Ovaal 59"/>
                <p:cNvSpPr/>
                <p:nvPr/>
              </p:nvSpPr>
              <p:spPr>
                <a:xfrm>
                  <a:off x="3851920" y="7236000"/>
                  <a:ext cx="1440160" cy="1440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900" dirty="0" smtClean="0">
                      <a:solidFill>
                        <a:schemeClr val="tx1"/>
                      </a:solidFill>
                    </a:rPr>
                    <a:t>13. Combat climate change </a:t>
                  </a:r>
                  <a:endParaRPr lang="en-US" sz="900" b="1" dirty="0">
                    <a:solidFill>
                      <a:schemeClr val="tx1"/>
                    </a:solidFill>
                  </a:endParaRPr>
                </a:p>
              </p:txBody>
            </p:sp>
            <p:sp>
              <p:nvSpPr>
                <p:cNvPr id="61" name="Ovaal 60"/>
                <p:cNvSpPr/>
                <p:nvPr/>
              </p:nvSpPr>
              <p:spPr>
                <a:xfrm>
                  <a:off x="107504" y="507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14. Sust. marine resources </a:t>
                  </a:r>
                </a:p>
              </p:txBody>
            </p:sp>
            <p:sp>
              <p:nvSpPr>
                <p:cNvPr id="62" name="Ovaal 61"/>
                <p:cNvSpPr/>
                <p:nvPr/>
              </p:nvSpPr>
              <p:spPr>
                <a:xfrm>
                  <a:off x="108000" y="747552"/>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20000"/>
                    </a:spcBef>
                    <a:defRPr/>
                  </a:pPr>
                  <a:r>
                    <a:rPr lang="en-US" sz="900" dirty="0" smtClean="0">
                      <a:solidFill>
                        <a:schemeClr val="tx1"/>
                      </a:solidFill>
                    </a:rPr>
                    <a:t>15. Sust. Ecosystems </a:t>
                  </a:r>
                </a:p>
              </p:txBody>
            </p:sp>
            <p:sp>
              <p:nvSpPr>
                <p:cNvPr id="63" name="Ovaal 62"/>
                <p:cNvSpPr/>
                <p:nvPr/>
              </p:nvSpPr>
              <p:spPr>
                <a:xfrm>
                  <a:off x="7596336" y="75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12. Sust. </a:t>
                  </a:r>
                  <a:r>
                    <a:rPr lang="en-US" sz="900" dirty="0" err="1" smtClean="0">
                      <a:solidFill>
                        <a:schemeClr val="tx1"/>
                      </a:solidFill>
                    </a:rPr>
                    <a:t>Consump-tion</a:t>
                  </a:r>
                  <a:r>
                    <a:rPr lang="en-US" sz="900" dirty="0" smtClean="0">
                      <a:solidFill>
                        <a:schemeClr val="tx1"/>
                      </a:solidFill>
                    </a:rPr>
                    <a:t> </a:t>
                  </a:r>
                </a:p>
              </p:txBody>
            </p:sp>
            <p:sp>
              <p:nvSpPr>
                <p:cNvPr id="64" name="Ovaal 63"/>
                <p:cNvSpPr/>
                <p:nvPr/>
              </p:nvSpPr>
              <p:spPr>
                <a:xfrm>
                  <a:off x="7596000" y="507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11.Sust. cities and settle-</a:t>
                  </a:r>
                  <a:r>
                    <a:rPr lang="en-US" sz="900" dirty="0" err="1" smtClean="0">
                      <a:solidFill>
                        <a:schemeClr val="tx1"/>
                      </a:solidFill>
                    </a:rPr>
                    <a:t>ments</a:t>
                  </a:r>
                  <a:r>
                    <a:rPr lang="en-US" sz="900" dirty="0" smtClean="0">
                      <a:solidFill>
                        <a:schemeClr val="tx1"/>
                      </a:solidFill>
                    </a:rPr>
                    <a:t> </a:t>
                  </a:r>
                </a:p>
              </p:txBody>
            </p:sp>
            <p:sp>
              <p:nvSpPr>
                <p:cNvPr id="65" name="Ovaal 64"/>
                <p:cNvSpPr/>
                <p:nvPr/>
              </p:nvSpPr>
              <p:spPr>
                <a:xfrm>
                  <a:off x="3851920" y="-1404000"/>
                  <a:ext cx="1440160" cy="14400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900" dirty="0" smtClean="0"/>
                    <a:t>&lt;- D. COMMONS, </a:t>
                  </a:r>
                  <a:r>
                    <a:rPr lang="nl-NL" sz="900" dirty="0" err="1" smtClean="0"/>
                    <a:t>Religical</a:t>
                  </a:r>
                  <a:r>
                    <a:rPr lang="nl-NL" sz="900" dirty="0" smtClean="0"/>
                    <a:t>, </a:t>
                  </a:r>
                </a:p>
                <a:p>
                  <a:pPr algn="ctr"/>
                  <a:r>
                    <a:rPr lang="nl-NL" sz="900" dirty="0" err="1" smtClean="0"/>
                    <a:t>Citizen</a:t>
                  </a:r>
                  <a:r>
                    <a:rPr lang="nl-NL" sz="900" dirty="0" smtClean="0"/>
                    <a:t> -&gt;</a:t>
                  </a:r>
                  <a:endParaRPr lang="en-US" sz="900" dirty="0" smtClean="0"/>
                </a:p>
              </p:txBody>
            </p:sp>
            <p:sp>
              <p:nvSpPr>
                <p:cNvPr id="66" name="Ovaal 65"/>
                <p:cNvSpPr>
                  <a:spLocks noChangeAspect="1"/>
                </p:cNvSpPr>
                <p:nvPr/>
              </p:nvSpPr>
              <p:spPr>
                <a:xfrm>
                  <a:off x="-468000" y="-1404000"/>
                  <a:ext cx="10080000" cy="1008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59" name="Ovaal 58"/>
                <p:cNvSpPr/>
                <p:nvPr/>
              </p:nvSpPr>
              <p:spPr>
                <a:xfrm>
                  <a:off x="6336000" y="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dirty="0" smtClean="0">
                      <a:solidFill>
                        <a:schemeClr val="tx1"/>
                      </a:solidFill>
                    </a:rPr>
                    <a:t> </a:t>
                  </a:r>
                  <a:endParaRPr lang="en-US" sz="900" dirty="0">
                    <a:solidFill>
                      <a:schemeClr val="tx1"/>
                    </a:solidFill>
                  </a:endParaRPr>
                </a:p>
              </p:txBody>
            </p:sp>
          </p:grpSp>
          <p:sp>
            <p:nvSpPr>
              <p:cNvPr id="67" name="Ovaal 66"/>
              <p:cNvSpPr>
                <a:spLocks noChangeAspect="1"/>
              </p:cNvSpPr>
              <p:nvPr/>
            </p:nvSpPr>
            <p:spPr>
              <a:xfrm>
                <a:off x="2735912" y="-171400"/>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68" name="Ovaal 67"/>
              <p:cNvSpPr>
                <a:spLocks noChangeAspect="1"/>
              </p:cNvSpPr>
              <p:nvPr/>
            </p:nvSpPr>
            <p:spPr>
              <a:xfrm>
                <a:off x="2735912" y="6093296"/>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69" name="Ovaal 68"/>
              <p:cNvSpPr>
                <a:spLocks noChangeAspect="1"/>
              </p:cNvSpPr>
              <p:nvPr/>
            </p:nvSpPr>
            <p:spPr>
              <a:xfrm>
                <a:off x="6336312" y="6093296"/>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0" name="Ovaal 69"/>
              <p:cNvSpPr>
                <a:spLocks noChangeAspect="1"/>
              </p:cNvSpPr>
              <p:nvPr/>
            </p:nvSpPr>
            <p:spPr>
              <a:xfrm>
                <a:off x="8150400" y="2961064"/>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1" name="Ovaal 70"/>
              <p:cNvSpPr>
                <a:spLocks noChangeAspect="1"/>
              </p:cNvSpPr>
              <p:nvPr/>
            </p:nvSpPr>
            <p:spPr>
              <a:xfrm>
                <a:off x="899592" y="2961064"/>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2" name="Ovaal 71"/>
              <p:cNvSpPr>
                <a:spLocks noChangeAspect="1"/>
              </p:cNvSpPr>
              <p:nvPr/>
            </p:nvSpPr>
            <p:spPr>
              <a:xfrm>
                <a:off x="6336312" y="-171400"/>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grpSp>
        <p:sp>
          <p:nvSpPr>
            <p:cNvPr id="76" name="Ovaal 75"/>
            <p:cNvSpPr/>
            <p:nvPr/>
          </p:nvSpPr>
          <p:spPr>
            <a:xfrm>
              <a:off x="5436096" y="368776"/>
              <a:ext cx="1044116" cy="1044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20000"/>
                </a:spcBef>
                <a:defRPr/>
              </a:pPr>
              <a:r>
                <a:rPr lang="en-US" sz="900" dirty="0" smtClean="0">
                  <a:solidFill>
                    <a:schemeClr val="tx1"/>
                  </a:solidFill>
                </a:rPr>
                <a:t>16. Peaceful societies </a:t>
              </a:r>
            </a:p>
          </p:txBody>
        </p:sp>
        <p:sp>
          <p:nvSpPr>
            <p:cNvPr id="78" name="Ovaal 77"/>
            <p:cNvSpPr>
              <a:spLocks noChangeAspect="1"/>
            </p:cNvSpPr>
            <p:nvPr/>
          </p:nvSpPr>
          <p:spPr>
            <a:xfrm flipH="1">
              <a:off x="6336312" y="872948"/>
              <a:ext cx="1044000" cy="1043884"/>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17. Partner-ship </a:t>
              </a:r>
              <a:r>
                <a:rPr lang="en-US" sz="900" dirty="0" err="1" smtClean="0">
                  <a:solidFill>
                    <a:schemeClr val="tx1"/>
                  </a:solidFill>
                </a:rPr>
                <a:t>devel-opment</a:t>
              </a:r>
              <a:r>
                <a:rPr lang="en-US" sz="900" dirty="0" smtClean="0">
                  <a:solidFill>
                    <a:schemeClr val="tx1"/>
                  </a:solidFill>
                </a:rPr>
                <a:t> Finance</a:t>
              </a:r>
              <a:r>
                <a:rPr lang="nl-NL" sz="900" dirty="0" smtClean="0"/>
                <a:t> </a:t>
              </a:r>
              <a:endParaRPr lang="en-US" sz="900" dirty="0"/>
            </a:p>
          </p:txBody>
        </p:sp>
        <p:sp>
          <p:nvSpPr>
            <p:cNvPr id="82" name="Ovaal 81"/>
            <p:cNvSpPr/>
            <p:nvPr/>
          </p:nvSpPr>
          <p:spPr>
            <a:xfrm flipH="1">
              <a:off x="7250400" y="2433600"/>
              <a:ext cx="1044116" cy="1044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 3. Healthy well-being lives </a:t>
              </a:r>
            </a:p>
          </p:txBody>
        </p:sp>
        <p:sp>
          <p:nvSpPr>
            <p:cNvPr id="83" name="Ovaal 82"/>
            <p:cNvSpPr/>
            <p:nvPr/>
          </p:nvSpPr>
          <p:spPr>
            <a:xfrm>
              <a:off x="7250400" y="3477600"/>
              <a:ext cx="1044116" cy="1044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1. End poverty</a:t>
              </a:r>
              <a:endParaRPr lang="en-US" sz="900" b="1" dirty="0">
                <a:solidFill>
                  <a:schemeClr val="tx1"/>
                </a:solidFill>
              </a:endParaRPr>
            </a:p>
          </p:txBody>
        </p:sp>
        <p:sp>
          <p:nvSpPr>
            <p:cNvPr id="96" name="Ovaal 95"/>
            <p:cNvSpPr/>
            <p:nvPr/>
          </p:nvSpPr>
          <p:spPr>
            <a:xfrm>
              <a:off x="5425200" y="1389600"/>
              <a:ext cx="1044116" cy="10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36. Pollution quote</a:t>
              </a:r>
            </a:p>
          </p:txBody>
        </p:sp>
      </p:grpSp>
      <p:pic>
        <p:nvPicPr>
          <p:cNvPr id="74" name="Picture 2"/>
          <p:cNvPicPr>
            <a:picLocks noChangeAspect="1" noChangeArrowheads="1"/>
          </p:cNvPicPr>
          <p:nvPr/>
        </p:nvPicPr>
        <p:blipFill>
          <a:blip r:embed="rId4" cstate="print"/>
          <a:srcRect/>
          <a:stretch>
            <a:fillRect/>
          </a:stretch>
        </p:blipFill>
        <p:spPr bwMode="auto">
          <a:xfrm>
            <a:off x="7855438" y="5886000"/>
            <a:ext cx="1288562" cy="9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Jeremy Rifkin </a:t>
            </a:r>
            <a:br>
              <a:rPr lang="en-US" dirty="0" smtClean="0"/>
            </a:br>
            <a:r>
              <a:rPr lang="en-US" dirty="0" smtClean="0"/>
              <a:t>Zero Marginal Cost Society</a:t>
            </a:r>
            <a:endParaRPr lang="en-US" dirty="0"/>
          </a:p>
        </p:txBody>
      </p:sp>
      <p:sp>
        <p:nvSpPr>
          <p:cNvPr id="3" name="Tijdelijke aanduiding voor inhoud 2"/>
          <p:cNvSpPr>
            <a:spLocks noGrp="1"/>
          </p:cNvSpPr>
          <p:nvPr>
            <p:ph idx="1"/>
          </p:nvPr>
        </p:nvSpPr>
        <p:spPr/>
        <p:txBody>
          <a:bodyPr>
            <a:normAutofit/>
          </a:bodyPr>
          <a:lstStyle/>
          <a:p>
            <a:pPr marL="0" indent="0">
              <a:buNone/>
            </a:pPr>
            <a:r>
              <a:rPr lang="en-US" dirty="0" smtClean="0"/>
              <a:t>Industrial Revolution is based on </a:t>
            </a:r>
          </a:p>
          <a:p>
            <a:pPr marL="0" indent="0">
              <a:buNone/>
            </a:pPr>
            <a:r>
              <a:rPr lang="en-US" i="1" dirty="0" smtClean="0">
                <a:solidFill>
                  <a:srgbClr val="FF0000"/>
                </a:solidFill>
              </a:rPr>
              <a:t>Communication, Power, and Transport</a:t>
            </a:r>
            <a:r>
              <a:rPr lang="en-US" dirty="0" smtClean="0">
                <a:solidFill>
                  <a:srgbClr val="FF0000"/>
                </a:solidFill>
              </a:rPr>
              <a:t>. </a:t>
            </a:r>
          </a:p>
          <a:p>
            <a:pPr marL="0" indent="0">
              <a:buNone/>
            </a:pPr>
            <a:r>
              <a:rPr lang="en-US" dirty="0" smtClean="0"/>
              <a:t>Next stadium: </a:t>
            </a:r>
            <a:endParaRPr lang="en-US" i="1" dirty="0" smtClean="0"/>
          </a:p>
          <a:p>
            <a:pPr marL="0" indent="0">
              <a:buNone/>
            </a:pPr>
            <a:r>
              <a:rPr lang="en-US" i="1" dirty="0" smtClean="0"/>
              <a:t>3.0 (Intergrids) Internet, Renewable Energy, Automation and Sensor driven Transport and Logistics</a:t>
            </a:r>
            <a:r>
              <a:rPr lang="en-US" dirty="0" smtClean="0"/>
              <a:t>.</a:t>
            </a:r>
          </a:p>
          <a:p>
            <a:pPr>
              <a:buNone/>
            </a:pPr>
            <a:r>
              <a:rPr lang="nl-NL" dirty="0"/>
              <a:t> </a:t>
            </a:r>
            <a:endParaRPr lang="en-US" dirty="0"/>
          </a:p>
        </p:txBody>
      </p:sp>
      <p:sp>
        <p:nvSpPr>
          <p:cNvPr id="5" name="Rechthoek 4"/>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3074" name="Picture 2">
            <a:hlinkClick r:id="rId3"/>
          </p:cNvPr>
          <p:cNvPicPr>
            <a:picLocks noChangeAspect="1" noChangeArrowheads="1"/>
          </p:cNvPicPr>
          <p:nvPr/>
        </p:nvPicPr>
        <p:blipFill>
          <a:blip r:embed="rId4" cstate="print"/>
          <a:srcRect/>
          <a:stretch>
            <a:fillRect/>
          </a:stretch>
        </p:blipFill>
        <p:spPr bwMode="auto">
          <a:xfrm>
            <a:off x="5028661" y="4410000"/>
            <a:ext cx="4115339" cy="2448000"/>
          </a:xfrm>
          <a:prstGeom prst="rect">
            <a:avLst/>
          </a:prstGeom>
          <a:noFill/>
          <a:ln w="9525">
            <a:noFill/>
            <a:miter lim="800000"/>
            <a:headEnd/>
            <a:tailEnd/>
          </a:ln>
        </p:spPr>
      </p:pic>
      <p:sp>
        <p:nvSpPr>
          <p:cNvPr id="7" name="Tekstvak 6"/>
          <p:cNvSpPr txBox="1"/>
          <p:nvPr/>
        </p:nvSpPr>
        <p:spPr>
          <a:xfrm>
            <a:off x="3635896" y="6453336"/>
            <a:ext cx="1728192" cy="369332"/>
          </a:xfrm>
          <a:prstGeom prst="rect">
            <a:avLst/>
          </a:prstGeom>
          <a:noFill/>
        </p:spPr>
        <p:txBody>
          <a:bodyPr wrap="square" rtlCol="0">
            <a:spAutoFit/>
          </a:bodyPr>
          <a:lstStyle/>
          <a:p>
            <a:r>
              <a:rPr lang="en-US" dirty="0" smtClean="0">
                <a:solidFill>
                  <a:schemeClr val="bg1">
                    <a:lumMod val="65000"/>
                  </a:schemeClr>
                </a:solidFill>
              </a:rPr>
              <a:t>Play intro &gt;</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GLOS</a:t>
            </a:r>
            <a:br>
              <a:rPr lang="en-US" b="1" dirty="0" smtClean="0"/>
            </a:br>
            <a:r>
              <a:rPr lang="en-US" dirty="0" smtClean="0"/>
              <a:t>Geographical Layers Of Sustainability</a:t>
            </a:r>
            <a:endParaRPr lang="en-US" dirty="0"/>
          </a:p>
        </p:txBody>
      </p:sp>
      <p:sp>
        <p:nvSpPr>
          <p:cNvPr id="3" name="Tijdelijke aanduiding voor inhoud 2"/>
          <p:cNvSpPr>
            <a:spLocks noGrp="1"/>
          </p:cNvSpPr>
          <p:nvPr>
            <p:ph idx="1"/>
          </p:nvPr>
        </p:nvSpPr>
        <p:spPr/>
        <p:txBody>
          <a:bodyPr>
            <a:normAutofit fontScale="92500" lnSpcReduction="20000"/>
          </a:bodyPr>
          <a:lstStyle/>
          <a:p>
            <a:pPr>
              <a:buNone/>
            </a:pPr>
            <a:r>
              <a:rPr lang="en-US" dirty="0" smtClean="0"/>
              <a:t>1. Location  </a:t>
            </a:r>
          </a:p>
          <a:p>
            <a:pPr>
              <a:buNone/>
            </a:pPr>
            <a:r>
              <a:rPr lang="en-US" dirty="0" smtClean="0"/>
              <a:t>2. Governance </a:t>
            </a:r>
          </a:p>
          <a:p>
            <a:pPr>
              <a:buNone/>
            </a:pPr>
            <a:r>
              <a:rPr lang="en-US" dirty="0" smtClean="0"/>
              <a:t>3. Law </a:t>
            </a:r>
          </a:p>
          <a:p>
            <a:pPr>
              <a:buNone/>
            </a:pPr>
            <a:r>
              <a:rPr lang="en-US" dirty="0" smtClean="0"/>
              <a:t>4. Resources: </a:t>
            </a:r>
            <a:r>
              <a:rPr lang="en-US" dirty="0" smtClean="0">
                <a:solidFill>
                  <a:schemeClr val="tx1">
                    <a:lumMod val="50000"/>
                    <a:lumOff val="50000"/>
                  </a:schemeClr>
                </a:solidFill>
              </a:rPr>
              <a:t>Climate, Vegetations, Raw materials, Technology, and Created Assets </a:t>
            </a:r>
          </a:p>
          <a:p>
            <a:pPr>
              <a:buNone/>
            </a:pPr>
            <a:r>
              <a:rPr lang="en-US" dirty="0" smtClean="0">
                <a:solidFill>
                  <a:srgbClr val="FF0000"/>
                </a:solidFill>
              </a:rPr>
              <a:t>5. Population and Creative Potential  </a:t>
            </a:r>
          </a:p>
          <a:p>
            <a:pPr>
              <a:buNone/>
            </a:pPr>
            <a:r>
              <a:rPr lang="en-US" dirty="0" smtClean="0"/>
              <a:t>6. Sustainability </a:t>
            </a:r>
          </a:p>
          <a:p>
            <a:pPr>
              <a:buNone/>
            </a:pPr>
            <a:r>
              <a:rPr lang="en-US" dirty="0" smtClean="0"/>
              <a:t>7. Sustainability Plan, Feasibility and Monitor </a:t>
            </a:r>
          </a:p>
          <a:p>
            <a:pPr>
              <a:buNone/>
            </a:pPr>
            <a:r>
              <a:rPr lang="en-US" dirty="0" smtClean="0"/>
              <a:t>8. Implementation and Management  </a:t>
            </a:r>
          </a:p>
          <a:p>
            <a:pPr>
              <a:buNone/>
            </a:pPr>
            <a:r>
              <a:rPr lang="en-US" dirty="0" smtClean="0"/>
              <a:t>9. Risk, Disaster Avoidance, and Disaster Emergency </a:t>
            </a:r>
            <a:endParaRPr lang="en-US"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4932040" cy="476672"/>
          </a:xfrm>
        </p:spPr>
        <p:txBody>
          <a:bodyPr>
            <a:normAutofit/>
          </a:bodyPr>
          <a:lstStyle/>
          <a:p>
            <a:pPr algn="l"/>
            <a:r>
              <a:rPr lang="en-US" sz="2400" b="1" dirty="0" smtClean="0"/>
              <a:t>Geographical Layers Of Sustainability</a:t>
            </a:r>
            <a:endParaRPr lang="en-US" sz="2400" b="1" dirty="0"/>
          </a:p>
        </p:txBody>
      </p:sp>
      <p:grpSp>
        <p:nvGrpSpPr>
          <p:cNvPr id="5" name="Groep 81"/>
          <p:cNvGrpSpPr/>
          <p:nvPr/>
        </p:nvGrpSpPr>
        <p:grpSpPr>
          <a:xfrm>
            <a:off x="1835696" y="45424"/>
            <a:ext cx="7200000" cy="7200000"/>
            <a:chOff x="972000" y="36000"/>
            <a:chExt cx="7200000" cy="7200000"/>
          </a:xfrm>
        </p:grpSpPr>
        <p:grpSp>
          <p:nvGrpSpPr>
            <p:cNvPr id="6" name="Groep 3"/>
            <p:cNvGrpSpPr>
              <a:grpSpLocks noChangeAspect="1"/>
            </p:cNvGrpSpPr>
            <p:nvPr/>
          </p:nvGrpSpPr>
          <p:grpSpPr>
            <a:xfrm>
              <a:off x="2411760" y="1467552"/>
              <a:ext cx="4320480" cy="4328448"/>
              <a:chOff x="1619672" y="1411440"/>
              <a:chExt cx="5400600" cy="5410560"/>
            </a:xfrm>
          </p:grpSpPr>
          <p:sp>
            <p:nvSpPr>
              <p:cNvPr id="20" name="Ovaal 19"/>
              <p:cNvSpPr/>
              <p:nvPr/>
            </p:nvSpPr>
            <p:spPr>
              <a:xfrm>
                <a:off x="2987824"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1" name="Ovaal 20"/>
              <p:cNvSpPr/>
              <p:nvPr/>
            </p:nvSpPr>
            <p:spPr>
              <a:xfrm>
                <a:off x="43559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2" name="Ovaal 21"/>
              <p:cNvSpPr/>
              <p:nvPr/>
            </p:nvSpPr>
            <p:spPr>
              <a:xfrm>
                <a:off x="25557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3" name="Ovaal 22"/>
              <p:cNvSpPr/>
              <p:nvPr/>
            </p:nvSpPr>
            <p:spPr>
              <a:xfrm>
                <a:off x="3888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4" name="Ovaal 23"/>
              <p:cNvSpPr/>
              <p:nvPr/>
            </p:nvSpPr>
            <p:spPr>
              <a:xfrm>
                <a:off x="3024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5" name="Ovaal 24"/>
              <p:cNvSpPr/>
              <p:nvPr/>
            </p:nvSpPr>
            <p:spPr>
              <a:xfrm>
                <a:off x="3924000"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6" name="Ovaal 25"/>
              <p:cNvSpPr>
                <a:spLocks noChangeAspect="1"/>
              </p:cNvSpPr>
              <p:nvPr/>
            </p:nvSpPr>
            <p:spPr>
              <a:xfrm>
                <a:off x="1620000" y="1422000"/>
                <a:ext cx="5400000" cy="54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7" name="Ovaal 26"/>
              <p:cNvSpPr/>
              <p:nvPr/>
            </p:nvSpPr>
            <p:spPr>
              <a:xfrm>
                <a:off x="16196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8" name="Ovaal 27"/>
              <p:cNvSpPr/>
              <p:nvPr/>
            </p:nvSpPr>
            <p:spPr>
              <a:xfrm>
                <a:off x="52200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9" name="Ovaal 28"/>
              <p:cNvSpPr/>
              <p:nvPr/>
            </p:nvSpPr>
            <p:spPr>
              <a:xfrm>
                <a:off x="2483768" y="1700808"/>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30" name="Ovaal 29"/>
              <p:cNvSpPr/>
              <p:nvPr/>
            </p:nvSpPr>
            <p:spPr>
              <a:xfrm>
                <a:off x="4355976" y="169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31" name="Ovaal 30"/>
              <p:cNvSpPr/>
              <p:nvPr/>
            </p:nvSpPr>
            <p:spPr>
              <a:xfrm>
                <a:off x="4283968" y="4797152"/>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32" name="Ovaal 31"/>
              <p:cNvSpPr/>
              <p:nvPr/>
            </p:nvSpPr>
            <p:spPr>
              <a:xfrm>
                <a:off x="2411760" y="4725144"/>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grpSp>
            <p:nvGrpSpPr>
              <p:cNvPr id="33" name="Groep 23"/>
              <p:cNvGrpSpPr/>
              <p:nvPr/>
            </p:nvGrpSpPr>
            <p:grpSpPr>
              <a:xfrm>
                <a:off x="1889972" y="1411440"/>
                <a:ext cx="4860200" cy="5400000"/>
                <a:chOff x="1889972" y="1411600"/>
                <a:chExt cx="4860200" cy="5400000"/>
              </a:xfrm>
            </p:grpSpPr>
            <p:sp>
              <p:nvSpPr>
                <p:cNvPr id="35" name="Ovaal 34"/>
                <p:cNvSpPr/>
                <p:nvPr/>
              </p:nvSpPr>
              <p:spPr>
                <a:xfrm>
                  <a:off x="4949972" y="4111600"/>
                  <a:ext cx="1800200" cy="180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solidFill>
                        <a:srgbClr val="FF0000"/>
                      </a:solidFill>
                    </a:rPr>
                    <a:t>G5. Population &amp; Creative Potential </a:t>
                  </a:r>
                </a:p>
              </p:txBody>
            </p:sp>
            <p:sp>
              <p:nvSpPr>
                <p:cNvPr id="36" name="Ovaal 35"/>
                <p:cNvSpPr/>
                <p:nvPr/>
              </p:nvSpPr>
              <p:spPr>
                <a:xfrm>
                  <a:off x="3419972" y="5011600"/>
                  <a:ext cx="1800200" cy="1800000"/>
                </a:xfrm>
                <a:prstGeom prst="ellipse">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smtClean="0">
                      <a:solidFill>
                        <a:schemeClr val="tx1"/>
                      </a:solidFill>
                    </a:rPr>
                    <a:t>G3. Law</a:t>
                  </a:r>
                </a:p>
              </p:txBody>
            </p:sp>
            <p:sp>
              <p:nvSpPr>
                <p:cNvPr id="37" name="Ovaal 36"/>
                <p:cNvSpPr/>
                <p:nvPr/>
              </p:nvSpPr>
              <p:spPr>
                <a:xfrm>
                  <a:off x="1889972" y="2311600"/>
                  <a:ext cx="1800200" cy="180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G4. Resources: Climate, Things &amp; Tech</a:t>
                  </a:r>
                </a:p>
              </p:txBody>
            </p:sp>
            <p:sp>
              <p:nvSpPr>
                <p:cNvPr id="38" name="Ovaal 37"/>
                <p:cNvSpPr/>
                <p:nvPr/>
              </p:nvSpPr>
              <p:spPr>
                <a:xfrm>
                  <a:off x="3419972" y="1411600"/>
                  <a:ext cx="1800200" cy="1800000"/>
                </a:xfrm>
                <a:prstGeom prst="ellipse">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smtClean="0">
                      <a:solidFill>
                        <a:schemeClr val="tx1"/>
                      </a:solidFill>
                    </a:rPr>
                    <a:t>G2. Govern-</a:t>
                  </a:r>
                  <a:r>
                    <a:rPr lang="en-US" sz="1400" b="1" dirty="0" err="1" smtClean="0">
                      <a:solidFill>
                        <a:schemeClr val="tx1"/>
                      </a:solidFill>
                    </a:rPr>
                    <a:t>ance</a:t>
                  </a:r>
                  <a:endParaRPr lang="en-US" sz="1400" b="1" dirty="0" smtClean="0">
                    <a:solidFill>
                      <a:schemeClr val="tx1"/>
                    </a:solidFill>
                  </a:endParaRPr>
                </a:p>
              </p:txBody>
            </p:sp>
            <p:sp>
              <p:nvSpPr>
                <p:cNvPr id="39" name="Ovaal 38"/>
                <p:cNvSpPr/>
                <p:nvPr/>
              </p:nvSpPr>
              <p:spPr>
                <a:xfrm>
                  <a:off x="4949972" y="2311600"/>
                  <a:ext cx="1800200" cy="180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G6. Sustain-ability</a:t>
                  </a:r>
                </a:p>
              </p:txBody>
            </p:sp>
            <p:sp>
              <p:nvSpPr>
                <p:cNvPr id="40" name="Ovaal 39"/>
                <p:cNvSpPr/>
                <p:nvPr/>
              </p:nvSpPr>
              <p:spPr>
                <a:xfrm>
                  <a:off x="1889972" y="4122160"/>
                  <a:ext cx="1800200" cy="180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solidFill>
                        <a:srgbClr val="FF0000"/>
                      </a:solidFill>
                    </a:rPr>
                    <a:t>G8. </a:t>
                  </a:r>
                  <a:r>
                    <a:rPr lang="en-US" sz="1400" dirty="0" err="1" smtClean="0">
                      <a:solidFill>
                        <a:srgbClr val="FF0000"/>
                      </a:solidFill>
                    </a:rPr>
                    <a:t>Implemen-tation</a:t>
                  </a:r>
                  <a:r>
                    <a:rPr lang="en-US" sz="1400" dirty="0" smtClean="0">
                      <a:solidFill>
                        <a:srgbClr val="FF0000"/>
                      </a:solidFill>
                    </a:rPr>
                    <a:t> &amp; Mgt.</a:t>
                  </a:r>
                </a:p>
              </p:txBody>
            </p:sp>
          </p:grpSp>
          <p:sp>
            <p:nvSpPr>
              <p:cNvPr id="34" name="Ovaal 33"/>
              <p:cNvSpPr/>
              <p:nvPr/>
            </p:nvSpPr>
            <p:spPr>
              <a:xfrm>
                <a:off x="3420000" y="3211440"/>
                <a:ext cx="1800200" cy="1800000"/>
              </a:xfrm>
              <a:prstGeom prst="ellipse">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smtClean="0">
                    <a:solidFill>
                      <a:schemeClr val="bg1"/>
                    </a:solidFill>
                  </a:rPr>
                  <a:t>G1. Location </a:t>
                </a:r>
              </a:p>
            </p:txBody>
          </p:sp>
        </p:grpSp>
        <p:sp>
          <p:nvSpPr>
            <p:cNvPr id="7" name="Ovaal 6"/>
            <p:cNvSpPr>
              <a:spLocks noChangeAspect="1"/>
            </p:cNvSpPr>
            <p:nvPr/>
          </p:nvSpPr>
          <p:spPr>
            <a:xfrm>
              <a:off x="972000" y="36000"/>
              <a:ext cx="7200000" cy="72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8" name="Ovaal 7"/>
            <p:cNvSpPr/>
            <p:nvPr/>
          </p:nvSpPr>
          <p:spPr>
            <a:xfrm>
              <a:off x="3851920" y="36000"/>
              <a:ext cx="1440160" cy="14400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spcBef>
                  <a:spcPct val="20000"/>
                </a:spcBef>
                <a:defRPr/>
              </a:pPr>
              <a:r>
                <a:rPr lang="en-US" sz="1400" dirty="0" smtClean="0"/>
                <a:t>40. Peace &amp; balance with nature</a:t>
              </a:r>
              <a:endParaRPr lang="en-US" sz="1400" dirty="0" smtClean="0">
                <a:solidFill>
                  <a:schemeClr val="accent6">
                    <a:lumMod val="50000"/>
                  </a:schemeClr>
                </a:solidFill>
              </a:endParaRPr>
            </a:p>
          </p:txBody>
        </p:sp>
        <p:sp>
          <p:nvSpPr>
            <p:cNvPr id="9" name="Ovaal 8"/>
            <p:cNvSpPr/>
            <p:nvPr/>
          </p:nvSpPr>
          <p:spPr>
            <a:xfrm>
              <a:off x="2627784" y="74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bg2">
                      <a:lumMod val="90000"/>
                    </a:schemeClr>
                  </a:solidFill>
                </a:rPr>
                <a:t>8. Sust. decent work for all  </a:t>
              </a:r>
            </a:p>
          </p:txBody>
        </p:sp>
        <p:sp>
          <p:nvSpPr>
            <p:cNvPr id="10" name="Ovaal 9"/>
            <p:cNvSpPr/>
            <p:nvPr/>
          </p:nvSpPr>
          <p:spPr>
            <a:xfrm>
              <a:off x="1368000" y="1467136"/>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9. Sust. infra &amp; industry</a:t>
              </a:r>
              <a:endParaRPr lang="en-US" sz="1400" dirty="0">
                <a:solidFill>
                  <a:schemeClr val="bg2">
                    <a:lumMod val="90000"/>
                  </a:schemeClr>
                </a:solidFill>
              </a:endParaRPr>
            </a:p>
          </p:txBody>
        </p:sp>
        <p:sp>
          <p:nvSpPr>
            <p:cNvPr id="11" name="Ovaal 10"/>
            <p:cNvSpPr/>
            <p:nvPr/>
          </p:nvSpPr>
          <p:spPr>
            <a:xfrm>
              <a:off x="6335840" y="435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bg2">
                      <a:lumMod val="90000"/>
                    </a:schemeClr>
                  </a:solidFill>
                </a:rPr>
                <a:t>5. Gender equality </a:t>
              </a:r>
              <a:r>
                <a:rPr lang="nl-NL" sz="1400" dirty="0" smtClean="0">
                  <a:solidFill>
                    <a:schemeClr val="bg2">
                      <a:lumMod val="90000"/>
                    </a:schemeClr>
                  </a:solidFill>
                </a:rPr>
                <a:t> </a:t>
              </a:r>
              <a:endParaRPr lang="en-US" sz="1400" dirty="0">
                <a:solidFill>
                  <a:schemeClr val="bg2">
                    <a:lumMod val="90000"/>
                  </a:schemeClr>
                </a:solidFill>
              </a:endParaRPr>
            </a:p>
          </p:txBody>
        </p:sp>
        <p:sp>
          <p:nvSpPr>
            <p:cNvPr id="12" name="Ovaal 11"/>
            <p:cNvSpPr/>
            <p:nvPr/>
          </p:nvSpPr>
          <p:spPr>
            <a:xfrm>
              <a:off x="5076056" y="506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4. Life-long education </a:t>
              </a:r>
            </a:p>
          </p:txBody>
        </p:sp>
        <p:sp>
          <p:nvSpPr>
            <p:cNvPr id="13" name="Ovaal 12"/>
            <p:cNvSpPr/>
            <p:nvPr/>
          </p:nvSpPr>
          <p:spPr>
            <a:xfrm>
              <a:off x="3851920" y="579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ctr">
                <a:spcBef>
                  <a:spcPct val="20000"/>
                </a:spcBef>
                <a:defRPr/>
              </a:pPr>
              <a:endParaRPr lang="en-US" sz="1400" dirty="0" smtClean="0">
                <a:solidFill>
                  <a:schemeClr val="tx1"/>
                </a:solidFill>
              </a:endParaRPr>
            </a:p>
          </p:txBody>
        </p:sp>
        <p:sp>
          <p:nvSpPr>
            <p:cNvPr id="14" name="Ovaal 13"/>
            <p:cNvSpPr/>
            <p:nvPr/>
          </p:nvSpPr>
          <p:spPr>
            <a:xfrm flipH="1">
              <a:off x="5076056" y="74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1400" dirty="0" smtClean="0">
                  <a:solidFill>
                    <a:schemeClr val="bg2">
                      <a:lumMod val="90000"/>
                    </a:schemeClr>
                  </a:solidFill>
                </a:rPr>
                <a:t>17. Partner-ship </a:t>
              </a:r>
              <a:r>
                <a:rPr lang="en-US" sz="1400" dirty="0" err="1" smtClean="0">
                  <a:solidFill>
                    <a:schemeClr val="bg2">
                      <a:lumMod val="90000"/>
                    </a:schemeClr>
                  </a:solidFill>
                </a:rPr>
                <a:t>devel-opment</a:t>
              </a:r>
              <a:r>
                <a:rPr lang="en-US" sz="1400" dirty="0" smtClean="0">
                  <a:solidFill>
                    <a:schemeClr val="bg2">
                      <a:lumMod val="90000"/>
                    </a:schemeClr>
                  </a:solidFill>
                </a:rPr>
                <a:t> Finance</a:t>
              </a:r>
              <a:r>
                <a:rPr lang="nl-NL" sz="1400" dirty="0" smtClean="0">
                  <a:solidFill>
                    <a:schemeClr val="bg2">
                      <a:lumMod val="90000"/>
                    </a:schemeClr>
                  </a:solidFill>
                </a:rPr>
                <a:t> </a:t>
              </a:r>
              <a:endParaRPr lang="en-US" sz="1400" dirty="0">
                <a:solidFill>
                  <a:schemeClr val="bg2">
                    <a:lumMod val="90000"/>
                  </a:schemeClr>
                </a:solidFill>
              </a:endParaRPr>
            </a:p>
          </p:txBody>
        </p:sp>
        <p:sp>
          <p:nvSpPr>
            <p:cNvPr id="15" name="Ovaal 14"/>
            <p:cNvSpPr/>
            <p:nvPr/>
          </p:nvSpPr>
          <p:spPr>
            <a:xfrm flipH="1">
              <a:off x="6335840" y="146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 3. Healthy well-being lives </a:t>
              </a:r>
            </a:p>
          </p:txBody>
        </p:sp>
        <p:sp>
          <p:nvSpPr>
            <p:cNvPr id="16" name="Ovaal 15"/>
            <p:cNvSpPr/>
            <p:nvPr/>
          </p:nvSpPr>
          <p:spPr>
            <a:xfrm>
              <a:off x="2627784" y="507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7. Sust. energy for all </a:t>
              </a:r>
            </a:p>
          </p:txBody>
        </p:sp>
        <p:sp>
          <p:nvSpPr>
            <p:cNvPr id="17" name="Ovaal 16"/>
            <p:cNvSpPr/>
            <p:nvPr/>
          </p:nvSpPr>
          <p:spPr>
            <a:xfrm>
              <a:off x="1368000" y="435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6. Water and sanitation </a:t>
              </a:r>
            </a:p>
          </p:txBody>
        </p:sp>
        <p:sp>
          <p:nvSpPr>
            <p:cNvPr id="18" name="Ovaal 17"/>
            <p:cNvSpPr/>
            <p:nvPr/>
          </p:nvSpPr>
          <p:spPr>
            <a:xfrm>
              <a:off x="1368000" y="2916000"/>
              <a:ext cx="1440160" cy="1440000"/>
            </a:xfrm>
            <a:prstGeom prst="ellipse">
              <a:avLst/>
            </a:prstGeom>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G9. Risk Mgt &amp; Disaster Avoidance</a:t>
              </a:r>
              <a:endParaRPr lang="en-US" sz="1400" dirty="0"/>
            </a:p>
          </p:txBody>
        </p:sp>
        <p:sp>
          <p:nvSpPr>
            <p:cNvPr id="19" name="Ovaal 18"/>
            <p:cNvSpPr/>
            <p:nvPr/>
          </p:nvSpPr>
          <p:spPr>
            <a:xfrm>
              <a:off x="6336000" y="2916000"/>
              <a:ext cx="1440160" cy="1440000"/>
            </a:xfrm>
            <a:prstGeom prst="ellipse">
              <a:avLst/>
            </a:prstGeom>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G7. Sustainability Plan &amp; Monitor</a:t>
              </a:r>
            </a:p>
          </p:txBody>
        </p:sp>
      </p:grpSp>
      <p:sp>
        <p:nvSpPr>
          <p:cNvPr id="4" name="Rechthoek 3"/>
          <p:cNvSpPr/>
          <p:nvPr/>
        </p:nvSpPr>
        <p:spPr>
          <a:xfrm>
            <a:off x="0" y="548680"/>
            <a:ext cx="3851920" cy="5355312"/>
          </a:xfrm>
          <a:prstGeom prst="rect">
            <a:avLst/>
          </a:prstGeom>
        </p:spPr>
        <p:txBody>
          <a:bodyPr wrap="square">
            <a:spAutoFit/>
          </a:bodyPr>
          <a:lstStyle/>
          <a:p>
            <a:r>
              <a:rPr lang="en-US" dirty="0" smtClean="0"/>
              <a:t>G1. Location </a:t>
            </a:r>
          </a:p>
          <a:p>
            <a:r>
              <a:rPr lang="en-US" dirty="0" smtClean="0"/>
              <a:t>G2. Governance</a:t>
            </a:r>
          </a:p>
          <a:p>
            <a:r>
              <a:rPr lang="en-US" dirty="0" smtClean="0"/>
              <a:t>G3. Law</a:t>
            </a:r>
          </a:p>
          <a:p>
            <a:r>
              <a:rPr lang="en-US" dirty="0" smtClean="0"/>
              <a:t>G4. Resources: Climate, Things &amp; Tech</a:t>
            </a:r>
          </a:p>
          <a:p>
            <a:r>
              <a:rPr lang="en-US" dirty="0" smtClean="0">
                <a:solidFill>
                  <a:srgbClr val="FF0000"/>
                </a:solidFill>
              </a:rPr>
              <a:t>G5. Population &amp; Creative Potential </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t>G6. Sustainability</a:t>
            </a:r>
          </a:p>
          <a:p>
            <a:r>
              <a:rPr lang="en-US" dirty="0" smtClean="0"/>
              <a:t>G7. Sustainability Plan &amp; Monitor</a:t>
            </a:r>
          </a:p>
          <a:p>
            <a:r>
              <a:rPr lang="en-US" dirty="0" smtClean="0"/>
              <a:t>G8. Implementation &amp; Management </a:t>
            </a:r>
          </a:p>
          <a:p>
            <a:r>
              <a:rPr lang="en-US" dirty="0" smtClean="0"/>
              <a:t>G9. Risk Mgt &amp; Disaster Avoidance</a:t>
            </a:r>
            <a:endParaRPr lang="en-US" dirty="0"/>
          </a:p>
        </p:txBody>
      </p:sp>
      <p:sp>
        <p:nvSpPr>
          <p:cNvPr id="41" name="Rechthoek 40"/>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jdelijke aanduiding voor inhoud 2"/>
          <p:cNvSpPr txBox="1">
            <a:spLocks/>
          </p:cNvSpPr>
          <p:nvPr/>
        </p:nvSpPr>
        <p:spPr>
          <a:xfrm>
            <a:off x="10538320" y="-315416"/>
            <a:ext cx="4114800" cy="4525963"/>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3" name="Rechthoek 92"/>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sp>
        <p:nvSpPr>
          <p:cNvPr id="94" name="Rechthoek 93"/>
          <p:cNvSpPr/>
          <p:nvPr/>
        </p:nvSpPr>
        <p:spPr>
          <a:xfrm rot="5400000">
            <a:off x="-932372" y="3199822"/>
            <a:ext cx="2234073" cy="369332"/>
          </a:xfrm>
          <a:prstGeom prst="rect">
            <a:avLst/>
          </a:prstGeom>
        </p:spPr>
        <p:txBody>
          <a:bodyPr wrap="none">
            <a:spAutoFit/>
          </a:bodyPr>
          <a:lstStyle/>
          <a:p>
            <a:r>
              <a:rPr lang="en-US" b="1" dirty="0" smtClean="0">
                <a:hlinkClick r:id="rId3"/>
              </a:rPr>
              <a:t>Focus  Shift  </a:t>
            </a:r>
            <a:r>
              <a:rPr lang="en-US" b="1" dirty="0" err="1" smtClean="0">
                <a:hlinkClick r:id="rId3"/>
              </a:rPr>
              <a:t>Merkaba</a:t>
            </a:r>
            <a:endParaRPr lang="en-US" b="1" dirty="0"/>
          </a:p>
        </p:txBody>
      </p:sp>
      <p:grpSp>
        <p:nvGrpSpPr>
          <p:cNvPr id="2" name="Groep 107"/>
          <p:cNvGrpSpPr/>
          <p:nvPr/>
        </p:nvGrpSpPr>
        <p:grpSpPr>
          <a:xfrm>
            <a:off x="899592" y="-171400"/>
            <a:ext cx="8316408" cy="7308800"/>
            <a:chOff x="899592" y="-171400"/>
            <a:chExt cx="8316408" cy="7308800"/>
          </a:xfrm>
        </p:grpSpPr>
        <p:grpSp>
          <p:nvGrpSpPr>
            <p:cNvPr id="3" name="Groep 72"/>
            <p:cNvGrpSpPr/>
            <p:nvPr/>
          </p:nvGrpSpPr>
          <p:grpSpPr>
            <a:xfrm>
              <a:off x="899592" y="-171400"/>
              <a:ext cx="8316408" cy="7308800"/>
              <a:chOff x="899592" y="-171400"/>
              <a:chExt cx="8316408" cy="7308800"/>
            </a:xfrm>
          </p:grpSpPr>
          <p:grpSp>
            <p:nvGrpSpPr>
              <p:cNvPr id="4" name="Groep 81"/>
              <p:cNvGrpSpPr>
                <a:grpSpLocks noChangeAspect="1"/>
              </p:cNvGrpSpPr>
              <p:nvPr/>
            </p:nvGrpSpPr>
            <p:grpSpPr>
              <a:xfrm>
                <a:off x="1404448" y="-170600"/>
                <a:ext cx="7308000" cy="7308000"/>
                <a:chOff x="-468000" y="-1404000"/>
                <a:chExt cx="10080000" cy="10080000"/>
              </a:xfrm>
            </p:grpSpPr>
            <p:sp>
              <p:nvSpPr>
                <p:cNvPr id="26" name="Ovaal 25"/>
                <p:cNvSpPr>
                  <a:spLocks noChangeAspect="1"/>
                </p:cNvSpPr>
                <p:nvPr/>
              </p:nvSpPr>
              <p:spPr>
                <a:xfrm>
                  <a:off x="972000" y="36000"/>
                  <a:ext cx="7200000" cy="72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grpSp>
              <p:nvGrpSpPr>
                <p:cNvPr id="18" name="Groep 3"/>
                <p:cNvGrpSpPr>
                  <a:grpSpLocks noChangeAspect="1"/>
                </p:cNvGrpSpPr>
                <p:nvPr/>
              </p:nvGrpSpPr>
              <p:grpSpPr>
                <a:xfrm>
                  <a:off x="2411760" y="1467552"/>
                  <a:ext cx="4320480" cy="4328448"/>
                  <a:chOff x="1619672" y="1411440"/>
                  <a:chExt cx="5400600" cy="5410560"/>
                </a:xfrm>
              </p:grpSpPr>
              <p:sp>
                <p:nvSpPr>
                  <p:cNvPr id="5" name="Ovaal 4"/>
                  <p:cNvSpPr/>
                  <p:nvPr/>
                </p:nvSpPr>
                <p:spPr>
                  <a:xfrm>
                    <a:off x="2987824"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6" name="Ovaal 5"/>
                  <p:cNvSpPr/>
                  <p:nvPr/>
                </p:nvSpPr>
                <p:spPr>
                  <a:xfrm>
                    <a:off x="43559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 name="Ovaal 6"/>
                  <p:cNvSpPr/>
                  <p:nvPr/>
                </p:nvSpPr>
                <p:spPr>
                  <a:xfrm>
                    <a:off x="25557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8" name="Ovaal 7"/>
                  <p:cNvSpPr/>
                  <p:nvPr/>
                </p:nvSpPr>
                <p:spPr>
                  <a:xfrm>
                    <a:off x="3888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9" name="Ovaal 8"/>
                  <p:cNvSpPr/>
                  <p:nvPr/>
                </p:nvSpPr>
                <p:spPr>
                  <a:xfrm>
                    <a:off x="3024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0" name="Ovaal 9"/>
                  <p:cNvSpPr/>
                  <p:nvPr/>
                </p:nvSpPr>
                <p:spPr>
                  <a:xfrm>
                    <a:off x="3924000"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1" name="Ovaal 10"/>
                  <p:cNvSpPr>
                    <a:spLocks noChangeAspect="1"/>
                  </p:cNvSpPr>
                  <p:nvPr/>
                </p:nvSpPr>
                <p:spPr>
                  <a:xfrm>
                    <a:off x="1620000" y="1422000"/>
                    <a:ext cx="5400000" cy="54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2" name="Ovaal 11"/>
                  <p:cNvSpPr/>
                  <p:nvPr/>
                </p:nvSpPr>
                <p:spPr>
                  <a:xfrm>
                    <a:off x="16196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3" name="Ovaal 12"/>
                  <p:cNvSpPr/>
                  <p:nvPr/>
                </p:nvSpPr>
                <p:spPr>
                  <a:xfrm>
                    <a:off x="52200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4" name="Ovaal 13"/>
                  <p:cNvSpPr/>
                  <p:nvPr/>
                </p:nvSpPr>
                <p:spPr>
                  <a:xfrm>
                    <a:off x="2483768" y="1700808"/>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5" name="Ovaal 14"/>
                  <p:cNvSpPr/>
                  <p:nvPr/>
                </p:nvSpPr>
                <p:spPr>
                  <a:xfrm>
                    <a:off x="4355976" y="169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6" name="Ovaal 15"/>
                  <p:cNvSpPr/>
                  <p:nvPr/>
                </p:nvSpPr>
                <p:spPr>
                  <a:xfrm>
                    <a:off x="4283968" y="4797152"/>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7" name="Ovaal 16"/>
                  <p:cNvSpPr/>
                  <p:nvPr/>
                </p:nvSpPr>
                <p:spPr>
                  <a:xfrm>
                    <a:off x="2411760" y="4725144"/>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grpSp>
                <p:nvGrpSpPr>
                  <p:cNvPr id="28" name="Groep 23"/>
                  <p:cNvGrpSpPr/>
                  <p:nvPr/>
                </p:nvGrpSpPr>
                <p:grpSpPr>
                  <a:xfrm>
                    <a:off x="1889972" y="1411440"/>
                    <a:ext cx="4860200" cy="5400000"/>
                    <a:chOff x="1889972" y="1411600"/>
                    <a:chExt cx="4860200" cy="5400000"/>
                  </a:xfrm>
                </p:grpSpPr>
                <p:sp>
                  <p:nvSpPr>
                    <p:cNvPr id="20" name="Ovaal 19"/>
                    <p:cNvSpPr/>
                    <p:nvPr/>
                  </p:nvSpPr>
                  <p:spPr>
                    <a:xfrm>
                      <a:off x="4949972" y="41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smtClean="0"/>
                        <a:t>A. Soul, Attitude, </a:t>
                      </a:r>
                      <a:r>
                        <a:rPr lang="nl-NL" sz="900" dirty="0" err="1" smtClean="0"/>
                        <a:t>Education</a:t>
                      </a:r>
                      <a:endParaRPr lang="en-US" sz="900" dirty="0"/>
                    </a:p>
                  </p:txBody>
                </p:sp>
                <p:sp>
                  <p:nvSpPr>
                    <p:cNvPr id="21" name="Ovaal 20"/>
                    <p:cNvSpPr/>
                    <p:nvPr/>
                  </p:nvSpPr>
                  <p:spPr>
                    <a:xfrm>
                      <a:off x="3419972" y="5011600"/>
                      <a:ext cx="1800200" cy="1800000"/>
                    </a:xfrm>
                    <a:prstGeom prst="ellipse">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smtClean="0">
                          <a:solidFill>
                            <a:schemeClr val="tx1"/>
                          </a:solidFill>
                        </a:rPr>
                        <a:t>G3. Law</a:t>
                      </a:r>
                    </a:p>
                    <a:p>
                      <a:pPr algn="ctr"/>
                      <a:r>
                        <a:rPr lang="nl-NL" sz="900" dirty="0" smtClean="0"/>
                        <a:t>B. Mental, </a:t>
                      </a:r>
                      <a:r>
                        <a:rPr lang="nl-NL" sz="900" dirty="0" err="1" smtClean="0"/>
                        <a:t>Electal</a:t>
                      </a:r>
                      <a:r>
                        <a:rPr lang="nl-NL" sz="900" dirty="0" smtClean="0"/>
                        <a:t>, Legal </a:t>
                      </a:r>
                      <a:endParaRPr lang="en-US" sz="900" dirty="0"/>
                    </a:p>
                  </p:txBody>
                </p:sp>
                <p:sp>
                  <p:nvSpPr>
                    <p:cNvPr id="22" name="Ovaal 21"/>
                    <p:cNvSpPr/>
                    <p:nvPr/>
                  </p:nvSpPr>
                  <p:spPr>
                    <a:xfrm>
                      <a:off x="1889972" y="2311600"/>
                      <a:ext cx="18002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smtClean="0"/>
                        <a:t>E. </a:t>
                      </a:r>
                      <a:r>
                        <a:rPr lang="nl-NL" sz="900" dirty="0" err="1" smtClean="0"/>
                        <a:t>Entre-preneurial</a:t>
                      </a:r>
                      <a:r>
                        <a:rPr lang="nl-NL" sz="900" dirty="0" smtClean="0"/>
                        <a:t>, </a:t>
                      </a:r>
                      <a:r>
                        <a:rPr lang="nl-NL" sz="900" dirty="0" err="1" smtClean="0"/>
                        <a:t>Labor</a:t>
                      </a:r>
                      <a:r>
                        <a:rPr lang="nl-NL" sz="900" dirty="0" smtClean="0"/>
                        <a:t>, </a:t>
                      </a:r>
                      <a:r>
                        <a:rPr lang="nl-NL" sz="900" dirty="0" err="1" smtClean="0"/>
                        <a:t>Production</a:t>
                      </a:r>
                      <a:r>
                        <a:rPr lang="nl-NL" sz="900" dirty="0" smtClean="0"/>
                        <a:t> </a:t>
                      </a:r>
                      <a:endParaRPr lang="en-US" sz="900" dirty="0"/>
                    </a:p>
                  </p:txBody>
                </p:sp>
                <p:sp>
                  <p:nvSpPr>
                    <p:cNvPr id="23" name="Ovaal 22"/>
                    <p:cNvSpPr/>
                    <p:nvPr/>
                  </p:nvSpPr>
                  <p:spPr>
                    <a:xfrm>
                      <a:off x="3419972" y="1411600"/>
                      <a:ext cx="1800200" cy="18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b="1" dirty="0" smtClean="0"/>
                        <a:t>F. </a:t>
                      </a:r>
                      <a:r>
                        <a:rPr lang="nl-NL" sz="900" b="1" i="1" dirty="0" err="1" smtClean="0"/>
                        <a:t>Commu-nication</a:t>
                      </a:r>
                      <a:r>
                        <a:rPr lang="nl-NL" sz="900" b="1" i="1" dirty="0" smtClean="0"/>
                        <a:t>, Power, Transport</a:t>
                      </a:r>
                      <a:endParaRPr lang="en-US" sz="900" b="1" dirty="0"/>
                    </a:p>
                  </p:txBody>
                </p:sp>
                <p:sp>
                  <p:nvSpPr>
                    <p:cNvPr id="24" name="Ovaal 23"/>
                    <p:cNvSpPr/>
                    <p:nvPr/>
                  </p:nvSpPr>
                  <p:spPr>
                    <a:xfrm>
                      <a:off x="4949972" y="2311600"/>
                      <a:ext cx="1800200" cy="180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dirty="0" smtClean="0"/>
                        <a:t> G. </a:t>
                      </a:r>
                      <a:r>
                        <a:rPr lang="nl-NL" sz="900" dirty="0" err="1" smtClean="0"/>
                        <a:t>Rela-tionships</a:t>
                      </a:r>
                      <a:r>
                        <a:rPr lang="nl-NL" sz="900" dirty="0" smtClean="0"/>
                        <a:t>, </a:t>
                      </a:r>
                      <a:r>
                        <a:rPr lang="nl-NL" sz="900" dirty="0" err="1" smtClean="0"/>
                        <a:t>Regen-eration</a:t>
                      </a:r>
                      <a:r>
                        <a:rPr lang="nl-NL" sz="900" dirty="0" smtClean="0"/>
                        <a:t>, </a:t>
                      </a:r>
                      <a:r>
                        <a:rPr lang="nl-NL" sz="900" dirty="0" err="1" smtClean="0"/>
                        <a:t>Happiness</a:t>
                      </a:r>
                      <a:endParaRPr lang="en-US" sz="900" dirty="0"/>
                    </a:p>
                  </p:txBody>
                </p:sp>
                <p:sp>
                  <p:nvSpPr>
                    <p:cNvPr id="25" name="Ovaal 24"/>
                    <p:cNvSpPr/>
                    <p:nvPr/>
                  </p:nvSpPr>
                  <p:spPr>
                    <a:xfrm>
                      <a:off x="1889972" y="4122160"/>
                      <a:ext cx="1800200" cy="180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900" dirty="0" smtClean="0"/>
                        <a:t>C. Local, </a:t>
                      </a:r>
                      <a:r>
                        <a:rPr lang="nl-NL" sz="900" dirty="0" err="1" smtClean="0"/>
                        <a:t>Taxal</a:t>
                      </a:r>
                      <a:r>
                        <a:rPr lang="nl-NL" sz="900" dirty="0" smtClean="0"/>
                        <a:t>, Financial</a:t>
                      </a:r>
                      <a:endParaRPr lang="en-US" sz="900" dirty="0"/>
                    </a:p>
                  </p:txBody>
                </p:sp>
              </p:grpSp>
              <p:sp>
                <p:nvSpPr>
                  <p:cNvPr id="19" name="Ovaal 18"/>
                  <p:cNvSpPr/>
                  <p:nvPr/>
                </p:nvSpPr>
                <p:spPr>
                  <a:xfrm>
                    <a:off x="3420000" y="3211440"/>
                    <a:ext cx="1800200" cy="1800000"/>
                  </a:xfrm>
                  <a:prstGeom prst="ellipse">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smtClean="0">
                        <a:solidFill>
                          <a:schemeClr val="bg1"/>
                        </a:solidFill>
                      </a:rPr>
                      <a:t>G1. Location  </a:t>
                    </a:r>
                    <a:r>
                      <a:rPr lang="en-US" sz="900" dirty="0" smtClean="0">
                        <a:solidFill>
                          <a:schemeClr val="bg1"/>
                        </a:solidFill>
                      </a:rPr>
                      <a:t>31. Common wealth of nature</a:t>
                    </a:r>
                  </a:p>
                </p:txBody>
              </p:sp>
            </p:grpSp>
            <p:sp>
              <p:nvSpPr>
                <p:cNvPr id="27" name="Ovaal 26"/>
                <p:cNvSpPr/>
                <p:nvPr/>
              </p:nvSpPr>
              <p:spPr>
                <a:xfrm>
                  <a:off x="3851920" y="3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20000"/>
                    </a:spcBef>
                    <a:defRPr/>
                  </a:pPr>
                  <a:r>
                    <a:rPr lang="en-US" sz="900" dirty="0" smtClean="0">
                      <a:solidFill>
                        <a:schemeClr val="tx1"/>
                      </a:solidFill>
                    </a:rPr>
                    <a:t>40. Peace &amp; balance with nature</a:t>
                  </a:r>
                </a:p>
              </p:txBody>
            </p:sp>
            <p:sp>
              <p:nvSpPr>
                <p:cNvPr id="29" name="Ovaal 28"/>
                <p:cNvSpPr/>
                <p:nvPr/>
              </p:nvSpPr>
              <p:spPr>
                <a:xfrm>
                  <a:off x="2627784" y="747552"/>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34. Care local service</a:t>
                  </a:r>
                </a:p>
              </p:txBody>
            </p:sp>
            <p:sp>
              <p:nvSpPr>
                <p:cNvPr id="30" name="Ovaal 29"/>
                <p:cNvSpPr/>
                <p:nvPr/>
              </p:nvSpPr>
              <p:spPr>
                <a:xfrm>
                  <a:off x="1368000" y="1467136"/>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38. Right to work on four levels</a:t>
                  </a:r>
                </a:p>
              </p:txBody>
            </p:sp>
            <p:sp>
              <p:nvSpPr>
                <p:cNvPr id="33" name="Ovaal 32"/>
                <p:cNvSpPr/>
                <p:nvPr/>
              </p:nvSpPr>
              <p:spPr>
                <a:xfrm>
                  <a:off x="6335840" y="435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32. Visit common nature</a:t>
                  </a:r>
                </a:p>
              </p:txBody>
            </p:sp>
            <p:sp>
              <p:nvSpPr>
                <p:cNvPr id="34" name="Ovaal 33"/>
                <p:cNvSpPr/>
                <p:nvPr/>
              </p:nvSpPr>
              <p:spPr>
                <a:xfrm>
                  <a:off x="5076056" y="5067552"/>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37. Correct info- and education</a:t>
                  </a:r>
                </a:p>
              </p:txBody>
            </p:sp>
            <p:sp>
              <p:nvSpPr>
                <p:cNvPr id="35" name="Ovaal 34"/>
                <p:cNvSpPr/>
                <p:nvPr/>
              </p:nvSpPr>
              <p:spPr>
                <a:xfrm>
                  <a:off x="3851920" y="57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lgn="ctr">
                    <a:spcBef>
                      <a:spcPct val="20000"/>
                    </a:spcBef>
                    <a:defRPr/>
                  </a:pPr>
                  <a:r>
                    <a:rPr lang="en-US" sz="900" dirty="0" smtClean="0">
                      <a:solidFill>
                        <a:schemeClr val="bg1"/>
                      </a:solidFill>
                    </a:rPr>
                    <a:t>10. </a:t>
                  </a:r>
                </a:p>
                <a:p>
                  <a:pPr marL="342900" lvl="0" indent="-342900" algn="ctr">
                    <a:spcBef>
                      <a:spcPct val="20000"/>
                    </a:spcBef>
                    <a:defRPr/>
                  </a:pPr>
                  <a:r>
                    <a:rPr lang="en-US" sz="900" dirty="0" smtClean="0">
                      <a:solidFill>
                        <a:schemeClr val="bg1"/>
                      </a:solidFill>
                    </a:rPr>
                    <a:t>Equality</a:t>
                  </a:r>
                </a:p>
                <a:p>
                  <a:pPr marL="342900" lvl="0" indent="-342900" algn="ctr">
                    <a:spcBef>
                      <a:spcPct val="20000"/>
                    </a:spcBef>
                    <a:defRPr/>
                  </a:pPr>
                  <a:r>
                    <a:rPr lang="en-US" sz="900" dirty="0" smtClean="0">
                      <a:solidFill>
                        <a:schemeClr val="bg1"/>
                      </a:solidFill>
                    </a:rPr>
                    <a:t> among</a:t>
                  </a:r>
                </a:p>
                <a:p>
                  <a:pPr marL="342900" lvl="0" indent="-342900" algn="ctr">
                    <a:spcBef>
                      <a:spcPct val="20000"/>
                    </a:spcBef>
                    <a:defRPr/>
                  </a:pPr>
                  <a:r>
                    <a:rPr lang="en-US" sz="900" dirty="0" smtClean="0">
                      <a:solidFill>
                        <a:schemeClr val="bg1"/>
                      </a:solidFill>
                    </a:rPr>
                    <a:t> countries  </a:t>
                  </a:r>
                </a:p>
              </p:txBody>
            </p:sp>
            <p:sp>
              <p:nvSpPr>
                <p:cNvPr id="38" name="Ovaal 37"/>
                <p:cNvSpPr/>
                <p:nvPr/>
              </p:nvSpPr>
              <p:spPr>
                <a:xfrm flipH="1">
                  <a:off x="5076056" y="747552"/>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nl-NL" sz="900" dirty="0" smtClean="0"/>
                    <a:t> </a:t>
                  </a:r>
                  <a:endParaRPr lang="en-US" sz="900" dirty="0"/>
                </a:p>
              </p:txBody>
            </p:sp>
            <p:sp>
              <p:nvSpPr>
                <p:cNvPr id="39" name="Ovaal 38"/>
                <p:cNvSpPr/>
                <p:nvPr/>
              </p:nvSpPr>
              <p:spPr>
                <a:xfrm flipH="1">
                  <a:off x="6335840" y="1467552"/>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33. Fertile land &amp; </a:t>
                  </a:r>
                  <a:r>
                    <a:rPr lang="en-US" sz="900" dirty="0" err="1" smtClean="0">
                      <a:solidFill>
                        <a:schemeClr val="tx1"/>
                      </a:solidFill>
                    </a:rPr>
                    <a:t>compensa-tion</a:t>
                  </a:r>
                  <a:endParaRPr lang="en-US" sz="900" dirty="0" smtClean="0">
                    <a:solidFill>
                      <a:schemeClr val="tx1"/>
                    </a:solidFill>
                  </a:endParaRPr>
                </a:p>
              </p:txBody>
            </p:sp>
            <p:sp>
              <p:nvSpPr>
                <p:cNvPr id="42" name="Ovaal 41"/>
                <p:cNvSpPr/>
                <p:nvPr/>
              </p:nvSpPr>
              <p:spPr>
                <a:xfrm>
                  <a:off x="2627784" y="507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35. Energy, internet, telephone</a:t>
                  </a:r>
                </a:p>
              </p:txBody>
            </p:sp>
            <p:sp>
              <p:nvSpPr>
                <p:cNvPr id="43" name="Ovaal 42"/>
                <p:cNvSpPr/>
                <p:nvPr/>
              </p:nvSpPr>
              <p:spPr>
                <a:xfrm>
                  <a:off x="1368000" y="435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39. Labor and exchange his land</a:t>
                  </a:r>
                </a:p>
              </p:txBody>
            </p:sp>
            <p:sp>
              <p:nvSpPr>
                <p:cNvPr id="44" name="Ovaal 43"/>
                <p:cNvSpPr/>
                <p:nvPr/>
              </p:nvSpPr>
              <p:spPr>
                <a:xfrm>
                  <a:off x="1368000" y="29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bg1"/>
                      </a:solidFill>
                    </a:rPr>
                    <a:t>2. End hunger | Sust. Agriculture</a:t>
                  </a:r>
                </a:p>
              </p:txBody>
            </p:sp>
            <p:sp>
              <p:nvSpPr>
                <p:cNvPr id="45" name="Ovaal 44"/>
                <p:cNvSpPr/>
                <p:nvPr/>
              </p:nvSpPr>
              <p:spPr>
                <a:xfrm>
                  <a:off x="6336000" y="29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bg1"/>
                      </a:solidFill>
                    </a:rPr>
                    <a:t>1. End poverty</a:t>
                  </a:r>
                  <a:endParaRPr lang="en-US" sz="900" b="1" dirty="0">
                    <a:solidFill>
                      <a:schemeClr val="bg1"/>
                    </a:solidFill>
                  </a:endParaRPr>
                </a:p>
              </p:txBody>
            </p:sp>
            <p:sp>
              <p:nvSpPr>
                <p:cNvPr id="48" name="Ovaal 47"/>
                <p:cNvSpPr/>
                <p:nvPr/>
              </p:nvSpPr>
              <p:spPr>
                <a:xfrm>
                  <a:off x="2628000" y="-684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8. Sust. decent work for all  </a:t>
                  </a:r>
                </a:p>
                <a:p>
                  <a:pPr algn="ctr"/>
                  <a:endParaRPr lang="en-US" sz="900" b="1" dirty="0">
                    <a:solidFill>
                      <a:schemeClr val="tx1"/>
                    </a:solidFill>
                  </a:endParaRPr>
                </a:p>
              </p:txBody>
            </p:sp>
            <p:sp>
              <p:nvSpPr>
                <p:cNvPr id="49" name="Ovaal 48"/>
                <p:cNvSpPr/>
                <p:nvPr/>
              </p:nvSpPr>
              <p:spPr>
                <a:xfrm>
                  <a:off x="1368000" y="3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9. Sust. infra &amp; industry</a:t>
                  </a:r>
                </a:p>
              </p:txBody>
            </p:sp>
            <p:sp>
              <p:nvSpPr>
                <p:cNvPr id="50" name="Ovaal 49"/>
                <p:cNvSpPr/>
                <p:nvPr/>
              </p:nvSpPr>
              <p:spPr>
                <a:xfrm>
                  <a:off x="6336000" y="57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4. Life-long education </a:t>
                  </a:r>
                </a:p>
              </p:txBody>
            </p:sp>
            <p:sp>
              <p:nvSpPr>
                <p:cNvPr id="51" name="Ovaal 50"/>
                <p:cNvSpPr/>
                <p:nvPr/>
              </p:nvSpPr>
              <p:spPr>
                <a:xfrm>
                  <a:off x="5076056" y="65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5. Gender equality</a:t>
                  </a:r>
                  <a:endParaRPr lang="en-US" sz="900" b="1" dirty="0">
                    <a:solidFill>
                      <a:schemeClr val="tx1"/>
                    </a:solidFill>
                  </a:endParaRPr>
                </a:p>
              </p:txBody>
            </p:sp>
            <p:sp>
              <p:nvSpPr>
                <p:cNvPr id="52" name="Ovaal 51"/>
                <p:cNvSpPr/>
                <p:nvPr/>
              </p:nvSpPr>
              <p:spPr>
                <a:xfrm>
                  <a:off x="1367448" y="57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7. Sust. energy for all </a:t>
                  </a:r>
                </a:p>
              </p:txBody>
            </p:sp>
            <p:sp>
              <p:nvSpPr>
                <p:cNvPr id="53" name="Ovaal 52"/>
                <p:cNvSpPr/>
                <p:nvPr/>
              </p:nvSpPr>
              <p:spPr>
                <a:xfrm>
                  <a:off x="2627784" y="65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lgn="ctr">
                    <a:spcBef>
                      <a:spcPct val="20000"/>
                    </a:spcBef>
                    <a:defRPr/>
                  </a:pPr>
                  <a:r>
                    <a:rPr lang="en-US" sz="900" dirty="0" smtClean="0">
                      <a:solidFill>
                        <a:schemeClr val="tx1"/>
                      </a:solidFill>
                    </a:rPr>
                    <a:t>10. </a:t>
                  </a:r>
                </a:p>
                <a:p>
                  <a:pPr marL="342900" lvl="0" indent="-342900" algn="ctr">
                    <a:spcBef>
                      <a:spcPct val="20000"/>
                    </a:spcBef>
                    <a:defRPr/>
                  </a:pPr>
                  <a:r>
                    <a:rPr lang="en-US" sz="900" dirty="0" smtClean="0">
                      <a:solidFill>
                        <a:schemeClr val="tx1"/>
                      </a:solidFill>
                    </a:rPr>
                    <a:t>Equality</a:t>
                  </a:r>
                </a:p>
                <a:p>
                  <a:pPr marL="342900" lvl="0" indent="-342900" algn="ctr">
                    <a:spcBef>
                      <a:spcPct val="20000"/>
                    </a:spcBef>
                    <a:defRPr/>
                  </a:pPr>
                  <a:r>
                    <a:rPr lang="en-US" sz="900" dirty="0" smtClean="0">
                      <a:solidFill>
                        <a:schemeClr val="tx1"/>
                      </a:solidFill>
                    </a:rPr>
                    <a:t> among</a:t>
                  </a:r>
                </a:p>
                <a:p>
                  <a:pPr marL="342900" lvl="0" indent="-342900" algn="ctr">
                    <a:spcBef>
                      <a:spcPct val="20000"/>
                    </a:spcBef>
                    <a:defRPr/>
                  </a:pPr>
                  <a:r>
                    <a:rPr lang="en-US" sz="900" dirty="0" smtClean="0">
                      <a:solidFill>
                        <a:schemeClr val="tx1"/>
                      </a:solidFill>
                    </a:rPr>
                    <a:t> countries  </a:t>
                  </a:r>
                </a:p>
              </p:txBody>
            </p:sp>
            <p:sp>
              <p:nvSpPr>
                <p:cNvPr id="54" name="Ovaal 53"/>
                <p:cNvSpPr/>
                <p:nvPr/>
              </p:nvSpPr>
              <p:spPr>
                <a:xfrm>
                  <a:off x="7596000" y="36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55" name="Ovaal 54"/>
                <p:cNvSpPr/>
                <p:nvPr/>
              </p:nvSpPr>
              <p:spPr>
                <a:xfrm>
                  <a:off x="7596000" y="219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56" name="Ovaal 55"/>
                <p:cNvSpPr/>
                <p:nvPr/>
              </p:nvSpPr>
              <p:spPr>
                <a:xfrm>
                  <a:off x="107504" y="21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6. Water and sanitation </a:t>
                  </a:r>
                </a:p>
              </p:txBody>
            </p:sp>
            <p:sp>
              <p:nvSpPr>
                <p:cNvPr id="57" name="Ovaal 56"/>
                <p:cNvSpPr/>
                <p:nvPr/>
              </p:nvSpPr>
              <p:spPr>
                <a:xfrm>
                  <a:off x="107504" y="363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2. End hunger | Sust. Agriculture</a:t>
                  </a:r>
                </a:p>
              </p:txBody>
            </p:sp>
            <p:sp>
              <p:nvSpPr>
                <p:cNvPr id="60" name="Ovaal 59"/>
                <p:cNvSpPr/>
                <p:nvPr/>
              </p:nvSpPr>
              <p:spPr>
                <a:xfrm>
                  <a:off x="3851920" y="7236000"/>
                  <a:ext cx="1440160" cy="1440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900" dirty="0" smtClean="0">
                      <a:solidFill>
                        <a:schemeClr val="tx1"/>
                      </a:solidFill>
                    </a:rPr>
                    <a:t>13. Combat climate change </a:t>
                  </a:r>
                  <a:endParaRPr lang="en-US" sz="900" b="1" dirty="0">
                    <a:solidFill>
                      <a:schemeClr val="tx1"/>
                    </a:solidFill>
                  </a:endParaRPr>
                </a:p>
              </p:txBody>
            </p:sp>
            <p:sp>
              <p:nvSpPr>
                <p:cNvPr id="61" name="Ovaal 60"/>
                <p:cNvSpPr/>
                <p:nvPr/>
              </p:nvSpPr>
              <p:spPr>
                <a:xfrm>
                  <a:off x="107504" y="507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14. Sust. marine resources </a:t>
                  </a:r>
                </a:p>
              </p:txBody>
            </p:sp>
            <p:sp>
              <p:nvSpPr>
                <p:cNvPr id="62" name="Ovaal 61"/>
                <p:cNvSpPr/>
                <p:nvPr/>
              </p:nvSpPr>
              <p:spPr>
                <a:xfrm>
                  <a:off x="108000" y="747552"/>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20000"/>
                    </a:spcBef>
                    <a:defRPr/>
                  </a:pPr>
                  <a:r>
                    <a:rPr lang="en-US" sz="900" dirty="0" smtClean="0">
                      <a:solidFill>
                        <a:schemeClr val="tx1"/>
                      </a:solidFill>
                    </a:rPr>
                    <a:t>15. Sust. Ecosystems </a:t>
                  </a:r>
                </a:p>
              </p:txBody>
            </p:sp>
            <p:sp>
              <p:nvSpPr>
                <p:cNvPr id="63" name="Ovaal 62"/>
                <p:cNvSpPr/>
                <p:nvPr/>
              </p:nvSpPr>
              <p:spPr>
                <a:xfrm>
                  <a:off x="7596336" y="75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12. Sust. </a:t>
                  </a:r>
                  <a:r>
                    <a:rPr lang="en-US" sz="900" dirty="0" err="1" smtClean="0">
                      <a:solidFill>
                        <a:schemeClr val="tx1"/>
                      </a:solidFill>
                    </a:rPr>
                    <a:t>Consump-tion</a:t>
                  </a:r>
                  <a:r>
                    <a:rPr lang="en-US" sz="900" dirty="0" smtClean="0">
                      <a:solidFill>
                        <a:schemeClr val="tx1"/>
                      </a:solidFill>
                    </a:rPr>
                    <a:t> </a:t>
                  </a:r>
                </a:p>
              </p:txBody>
            </p:sp>
            <p:sp>
              <p:nvSpPr>
                <p:cNvPr id="64" name="Ovaal 63"/>
                <p:cNvSpPr/>
                <p:nvPr/>
              </p:nvSpPr>
              <p:spPr>
                <a:xfrm>
                  <a:off x="7596000" y="507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11.Sust. cities and settle-</a:t>
                  </a:r>
                  <a:r>
                    <a:rPr lang="en-US" sz="900" dirty="0" err="1" smtClean="0">
                      <a:solidFill>
                        <a:schemeClr val="tx1"/>
                      </a:solidFill>
                    </a:rPr>
                    <a:t>ments</a:t>
                  </a:r>
                  <a:r>
                    <a:rPr lang="en-US" sz="900" dirty="0" smtClean="0">
                      <a:solidFill>
                        <a:schemeClr val="tx1"/>
                      </a:solidFill>
                    </a:rPr>
                    <a:t> </a:t>
                  </a:r>
                </a:p>
              </p:txBody>
            </p:sp>
            <p:sp>
              <p:nvSpPr>
                <p:cNvPr id="65" name="Ovaal 64"/>
                <p:cNvSpPr/>
                <p:nvPr/>
              </p:nvSpPr>
              <p:spPr>
                <a:xfrm>
                  <a:off x="3851920" y="-1404000"/>
                  <a:ext cx="1440160" cy="1440000"/>
                </a:xfrm>
                <a:prstGeom prst="ellipse">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b="1" dirty="0" smtClean="0">
                      <a:solidFill>
                        <a:schemeClr val="tx1"/>
                      </a:solidFill>
                    </a:rPr>
                    <a:t>G2. &lt;- D. COMMONS, </a:t>
                  </a:r>
                  <a:r>
                    <a:rPr lang="nl-NL" sz="900" b="1" dirty="0" err="1" smtClean="0">
                      <a:solidFill>
                        <a:schemeClr val="tx1"/>
                      </a:solidFill>
                    </a:rPr>
                    <a:t>Religical</a:t>
                  </a:r>
                  <a:r>
                    <a:rPr lang="nl-NL" sz="900" b="1" dirty="0" smtClean="0">
                      <a:solidFill>
                        <a:schemeClr val="tx1"/>
                      </a:solidFill>
                    </a:rPr>
                    <a:t>, </a:t>
                  </a:r>
                </a:p>
                <a:p>
                  <a:pPr algn="ctr"/>
                  <a:r>
                    <a:rPr lang="nl-NL" sz="900" b="1" dirty="0" err="1" smtClean="0">
                      <a:solidFill>
                        <a:schemeClr val="tx1"/>
                      </a:solidFill>
                    </a:rPr>
                    <a:t>Citizen</a:t>
                  </a:r>
                  <a:r>
                    <a:rPr lang="nl-NL" sz="900" b="1" dirty="0" smtClean="0">
                      <a:solidFill>
                        <a:schemeClr val="tx1"/>
                      </a:solidFill>
                    </a:rPr>
                    <a:t> -&gt;</a:t>
                  </a:r>
                  <a:endParaRPr lang="en-US" sz="900" b="1" dirty="0" smtClean="0">
                    <a:solidFill>
                      <a:schemeClr val="tx1"/>
                    </a:solidFill>
                  </a:endParaRPr>
                </a:p>
              </p:txBody>
            </p:sp>
            <p:sp>
              <p:nvSpPr>
                <p:cNvPr id="66" name="Ovaal 65"/>
                <p:cNvSpPr>
                  <a:spLocks noChangeAspect="1"/>
                </p:cNvSpPr>
                <p:nvPr/>
              </p:nvSpPr>
              <p:spPr>
                <a:xfrm>
                  <a:off x="-468000" y="-1404000"/>
                  <a:ext cx="10080000" cy="1008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59" name="Ovaal 58"/>
                <p:cNvSpPr/>
                <p:nvPr/>
              </p:nvSpPr>
              <p:spPr>
                <a:xfrm>
                  <a:off x="6336000" y="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dirty="0" smtClean="0">
                      <a:solidFill>
                        <a:schemeClr val="tx1"/>
                      </a:solidFill>
                    </a:rPr>
                    <a:t> </a:t>
                  </a:r>
                  <a:endParaRPr lang="en-US" sz="900" dirty="0">
                    <a:solidFill>
                      <a:schemeClr val="tx1"/>
                    </a:solidFill>
                  </a:endParaRPr>
                </a:p>
              </p:txBody>
            </p:sp>
          </p:grpSp>
          <p:sp>
            <p:nvSpPr>
              <p:cNvPr id="67" name="Ovaal 66"/>
              <p:cNvSpPr>
                <a:spLocks noChangeAspect="1"/>
              </p:cNvSpPr>
              <p:nvPr/>
            </p:nvSpPr>
            <p:spPr>
              <a:xfrm>
                <a:off x="2735912" y="-171400"/>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68" name="Ovaal 67"/>
              <p:cNvSpPr>
                <a:spLocks noChangeAspect="1"/>
              </p:cNvSpPr>
              <p:nvPr/>
            </p:nvSpPr>
            <p:spPr>
              <a:xfrm>
                <a:off x="2735912" y="6093296"/>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69" name="Ovaal 68"/>
              <p:cNvSpPr>
                <a:spLocks noChangeAspect="1"/>
              </p:cNvSpPr>
              <p:nvPr/>
            </p:nvSpPr>
            <p:spPr>
              <a:xfrm>
                <a:off x="6336312" y="6093296"/>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0" name="Ovaal 69"/>
              <p:cNvSpPr>
                <a:spLocks noChangeAspect="1"/>
              </p:cNvSpPr>
              <p:nvPr/>
            </p:nvSpPr>
            <p:spPr>
              <a:xfrm>
                <a:off x="8172000" y="2961064"/>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1" name="Ovaal 70"/>
              <p:cNvSpPr>
                <a:spLocks noChangeAspect="1"/>
              </p:cNvSpPr>
              <p:nvPr/>
            </p:nvSpPr>
            <p:spPr>
              <a:xfrm>
                <a:off x="899592" y="2961064"/>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2" name="Ovaal 71"/>
              <p:cNvSpPr>
                <a:spLocks noChangeAspect="1"/>
              </p:cNvSpPr>
              <p:nvPr/>
            </p:nvSpPr>
            <p:spPr>
              <a:xfrm>
                <a:off x="6336312" y="-171400"/>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grpSp>
        <p:sp>
          <p:nvSpPr>
            <p:cNvPr id="76" name="Ovaal 75"/>
            <p:cNvSpPr/>
            <p:nvPr/>
          </p:nvSpPr>
          <p:spPr>
            <a:xfrm>
              <a:off x="5436096" y="368776"/>
              <a:ext cx="1044116" cy="1044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20000"/>
                </a:spcBef>
                <a:defRPr/>
              </a:pPr>
              <a:r>
                <a:rPr lang="en-US" sz="900" dirty="0" smtClean="0">
                  <a:solidFill>
                    <a:schemeClr val="tx1"/>
                  </a:solidFill>
                </a:rPr>
                <a:t>16. Peaceful societies </a:t>
              </a:r>
            </a:p>
          </p:txBody>
        </p:sp>
        <p:sp>
          <p:nvSpPr>
            <p:cNvPr id="78" name="Ovaal 77"/>
            <p:cNvSpPr>
              <a:spLocks noChangeAspect="1"/>
            </p:cNvSpPr>
            <p:nvPr/>
          </p:nvSpPr>
          <p:spPr>
            <a:xfrm flipH="1">
              <a:off x="6336312" y="872948"/>
              <a:ext cx="1044000" cy="1043884"/>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17. Partner-ship </a:t>
              </a:r>
              <a:r>
                <a:rPr lang="en-US" sz="900" dirty="0" err="1" smtClean="0">
                  <a:solidFill>
                    <a:schemeClr val="tx1"/>
                  </a:solidFill>
                </a:rPr>
                <a:t>devel-opment</a:t>
              </a:r>
              <a:r>
                <a:rPr lang="en-US" sz="900" dirty="0" smtClean="0">
                  <a:solidFill>
                    <a:schemeClr val="tx1"/>
                  </a:solidFill>
                </a:rPr>
                <a:t> Finance</a:t>
              </a:r>
              <a:r>
                <a:rPr lang="nl-NL" sz="900" dirty="0" smtClean="0"/>
                <a:t> </a:t>
              </a:r>
              <a:endParaRPr lang="en-US" sz="900" dirty="0"/>
            </a:p>
          </p:txBody>
        </p:sp>
        <p:sp>
          <p:nvSpPr>
            <p:cNvPr id="82" name="Ovaal 81"/>
            <p:cNvSpPr/>
            <p:nvPr/>
          </p:nvSpPr>
          <p:spPr>
            <a:xfrm flipH="1">
              <a:off x="7250400" y="2433600"/>
              <a:ext cx="1044116" cy="1044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 3. Healthy well-being lives </a:t>
              </a:r>
            </a:p>
          </p:txBody>
        </p:sp>
        <p:sp>
          <p:nvSpPr>
            <p:cNvPr id="83" name="Ovaal 82"/>
            <p:cNvSpPr/>
            <p:nvPr/>
          </p:nvSpPr>
          <p:spPr>
            <a:xfrm>
              <a:off x="7250400" y="3477600"/>
              <a:ext cx="1044116" cy="1044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1. End poverty</a:t>
              </a:r>
              <a:endParaRPr lang="en-US" sz="900" b="1" dirty="0">
                <a:solidFill>
                  <a:schemeClr val="tx1"/>
                </a:solidFill>
              </a:endParaRPr>
            </a:p>
          </p:txBody>
        </p:sp>
        <p:sp>
          <p:nvSpPr>
            <p:cNvPr id="96" name="Ovaal 95"/>
            <p:cNvSpPr/>
            <p:nvPr/>
          </p:nvSpPr>
          <p:spPr>
            <a:xfrm>
              <a:off x="5425200" y="1389600"/>
              <a:ext cx="1044116" cy="10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36. Pollution quote</a:t>
              </a:r>
            </a:p>
          </p:txBody>
        </p:sp>
      </p:grpSp>
      <p:sp>
        <p:nvSpPr>
          <p:cNvPr id="73" name="Ovaal 72"/>
          <p:cNvSpPr>
            <a:spLocks noChangeAspect="1"/>
          </p:cNvSpPr>
          <p:nvPr/>
        </p:nvSpPr>
        <p:spPr>
          <a:xfrm>
            <a:off x="6336196" y="6093296"/>
            <a:ext cx="1044116" cy="10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solidFill>
                  <a:srgbClr val="FF0000"/>
                </a:solidFill>
              </a:rPr>
              <a:t>G5. Population &amp; Creative Potential </a:t>
            </a:r>
          </a:p>
        </p:txBody>
      </p:sp>
      <p:sp>
        <p:nvSpPr>
          <p:cNvPr id="75" name="Ovaal 74"/>
          <p:cNvSpPr>
            <a:spLocks noChangeAspect="1"/>
          </p:cNvSpPr>
          <p:nvPr/>
        </p:nvSpPr>
        <p:spPr>
          <a:xfrm>
            <a:off x="2735796" y="-171400"/>
            <a:ext cx="1044116" cy="10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t>G4. Resources: Climate, Things &amp; Tech</a:t>
            </a:r>
          </a:p>
        </p:txBody>
      </p:sp>
      <p:sp>
        <p:nvSpPr>
          <p:cNvPr id="79" name="Ovaal 78"/>
          <p:cNvSpPr>
            <a:spLocks noChangeAspect="1"/>
          </p:cNvSpPr>
          <p:nvPr/>
        </p:nvSpPr>
        <p:spPr>
          <a:xfrm>
            <a:off x="6336000" y="-171400"/>
            <a:ext cx="1044116" cy="10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t>G6. Sustain-ability</a:t>
            </a:r>
          </a:p>
        </p:txBody>
      </p:sp>
      <p:sp>
        <p:nvSpPr>
          <p:cNvPr id="80" name="Ovaal 79"/>
          <p:cNvSpPr>
            <a:spLocks noChangeAspect="1"/>
          </p:cNvSpPr>
          <p:nvPr/>
        </p:nvSpPr>
        <p:spPr>
          <a:xfrm>
            <a:off x="2735796" y="6093296"/>
            <a:ext cx="1044116" cy="10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solidFill>
                  <a:srgbClr val="FF0000"/>
                </a:solidFill>
              </a:rPr>
              <a:t>G8. </a:t>
            </a:r>
            <a:r>
              <a:rPr lang="en-US" sz="900" dirty="0" err="1" smtClean="0">
                <a:solidFill>
                  <a:srgbClr val="FF0000"/>
                </a:solidFill>
              </a:rPr>
              <a:t>Implemen-tation</a:t>
            </a:r>
            <a:r>
              <a:rPr lang="en-US" sz="900" dirty="0" smtClean="0">
                <a:solidFill>
                  <a:srgbClr val="FF0000"/>
                </a:solidFill>
              </a:rPr>
              <a:t> &amp; Mgt.</a:t>
            </a:r>
          </a:p>
        </p:txBody>
      </p:sp>
      <p:sp>
        <p:nvSpPr>
          <p:cNvPr id="85" name="Ovaal 84"/>
          <p:cNvSpPr>
            <a:spLocks noChangeAspect="1"/>
          </p:cNvSpPr>
          <p:nvPr/>
        </p:nvSpPr>
        <p:spPr>
          <a:xfrm>
            <a:off x="899592" y="2961064"/>
            <a:ext cx="1044116" cy="1044000"/>
          </a:xfrm>
          <a:prstGeom prst="ellipse">
            <a:avLst/>
          </a:prstGeom>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dirty="0" smtClean="0"/>
              <a:t>G9. Risk Mgt &amp; Disaster Avoidance</a:t>
            </a:r>
            <a:endParaRPr lang="en-US" sz="900" dirty="0"/>
          </a:p>
        </p:txBody>
      </p:sp>
      <p:sp>
        <p:nvSpPr>
          <p:cNvPr id="86" name="Ovaal 85"/>
          <p:cNvSpPr>
            <a:spLocks noChangeAspect="1"/>
          </p:cNvSpPr>
          <p:nvPr/>
        </p:nvSpPr>
        <p:spPr>
          <a:xfrm>
            <a:off x="8172400" y="2961064"/>
            <a:ext cx="1044116" cy="1044000"/>
          </a:xfrm>
          <a:prstGeom prst="ellipse">
            <a:avLst/>
          </a:prstGeom>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dirty="0" smtClean="0"/>
              <a:t>G7. Sustainability Plan &amp; Monitor</a:t>
            </a:r>
          </a:p>
        </p:txBody>
      </p:sp>
      <p:sp>
        <p:nvSpPr>
          <p:cNvPr id="87" name="Ovaal 86"/>
          <p:cNvSpPr/>
          <p:nvPr/>
        </p:nvSpPr>
        <p:spPr>
          <a:xfrm>
            <a:off x="899592" y="1916832"/>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88" name="Ovaal 87"/>
          <p:cNvSpPr/>
          <p:nvPr/>
        </p:nvSpPr>
        <p:spPr>
          <a:xfrm>
            <a:off x="899592" y="4005064"/>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0" name="Ovaal 89"/>
          <p:cNvSpPr/>
          <p:nvPr/>
        </p:nvSpPr>
        <p:spPr>
          <a:xfrm>
            <a:off x="8172400" y="4005064"/>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1" name="Ovaal 90"/>
          <p:cNvSpPr/>
          <p:nvPr/>
        </p:nvSpPr>
        <p:spPr>
          <a:xfrm>
            <a:off x="8172400" y="1916832"/>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2" name="Ovaal 91"/>
          <p:cNvSpPr/>
          <p:nvPr/>
        </p:nvSpPr>
        <p:spPr>
          <a:xfrm>
            <a:off x="7272300" y="332656"/>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5" name="Ovaal 94"/>
          <p:cNvSpPr/>
          <p:nvPr/>
        </p:nvSpPr>
        <p:spPr>
          <a:xfrm>
            <a:off x="7272300" y="5589240"/>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7" name="Ovaal 96"/>
          <p:cNvSpPr/>
          <p:nvPr/>
        </p:nvSpPr>
        <p:spPr>
          <a:xfrm>
            <a:off x="1799692" y="5589240"/>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8" name="Ovaal 97"/>
          <p:cNvSpPr/>
          <p:nvPr/>
        </p:nvSpPr>
        <p:spPr>
          <a:xfrm>
            <a:off x="1799692" y="332656"/>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89" name="Rechthoek 88"/>
          <p:cNvSpPr/>
          <p:nvPr/>
        </p:nvSpPr>
        <p:spPr>
          <a:xfrm>
            <a:off x="6" y="0"/>
            <a:ext cx="2982932" cy="461665"/>
          </a:xfrm>
          <a:prstGeom prst="rect">
            <a:avLst/>
          </a:prstGeom>
        </p:spPr>
        <p:txBody>
          <a:bodyPr wrap="none">
            <a:spAutoFit/>
          </a:bodyPr>
          <a:lstStyle/>
          <a:p>
            <a:pPr lvl="0"/>
            <a:r>
              <a:rPr lang="en-US" sz="2400" b="1" dirty="0" smtClean="0"/>
              <a:t>ZMCS, BR, SDG, GLOS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Federal Commons</a:t>
            </a:r>
            <a:endParaRPr lang="en-US" dirty="0"/>
          </a:p>
        </p:txBody>
      </p:sp>
      <p:sp>
        <p:nvSpPr>
          <p:cNvPr id="3" name="Tijdelijke aanduiding voor inhoud 2"/>
          <p:cNvSpPr>
            <a:spLocks noGrp="1"/>
          </p:cNvSpPr>
          <p:nvPr>
            <p:ph idx="1"/>
          </p:nvPr>
        </p:nvSpPr>
        <p:spPr/>
        <p:txBody>
          <a:bodyPr>
            <a:normAutofit fontScale="85000" lnSpcReduction="20000"/>
          </a:bodyPr>
          <a:lstStyle/>
          <a:p>
            <a:r>
              <a:rPr lang="en-US" dirty="0" smtClean="0"/>
              <a:t>Federal: Like feathers, and tree branches</a:t>
            </a:r>
          </a:p>
          <a:p>
            <a:r>
              <a:rPr lang="en-US" dirty="0" smtClean="0">
                <a:solidFill>
                  <a:schemeClr val="tx2">
                    <a:lumMod val="60000"/>
                    <a:lumOff val="40000"/>
                  </a:schemeClr>
                </a:solidFill>
              </a:rPr>
              <a:t>Commons: Sharing ownership and responsibility, like People on one world</a:t>
            </a:r>
            <a:endParaRPr lang="en-US" dirty="0" smtClean="0">
              <a:solidFill>
                <a:srgbClr val="FF0000"/>
              </a:solidFill>
            </a:endParaRPr>
          </a:p>
          <a:p>
            <a:r>
              <a:rPr lang="en-US" dirty="0" smtClean="0">
                <a:solidFill>
                  <a:srgbClr val="FF0000"/>
                </a:solidFill>
              </a:rPr>
              <a:t>Federal Commons Governance: </a:t>
            </a:r>
          </a:p>
          <a:p>
            <a:pPr marL="971550" lvl="1" indent="-514350">
              <a:buFont typeface="+mj-lt"/>
              <a:buAutoNum type="arabicPeriod"/>
            </a:pPr>
            <a:r>
              <a:rPr lang="en-US" dirty="0" smtClean="0">
                <a:solidFill>
                  <a:schemeClr val="tx2">
                    <a:lumMod val="60000"/>
                    <a:lumOff val="40000"/>
                  </a:schemeClr>
                </a:solidFill>
              </a:rPr>
              <a:t>One World Government </a:t>
            </a:r>
          </a:p>
          <a:p>
            <a:pPr marL="971550" lvl="1" indent="-514350">
              <a:buFont typeface="+mj-lt"/>
              <a:buAutoNum type="arabicPeriod"/>
            </a:pPr>
            <a:r>
              <a:rPr lang="en-US" dirty="0" smtClean="0"/>
              <a:t>Continents </a:t>
            </a:r>
          </a:p>
          <a:p>
            <a:pPr marL="971550" lvl="1" indent="-514350">
              <a:buFont typeface="+mj-lt"/>
              <a:buAutoNum type="arabicPeriod"/>
            </a:pPr>
            <a:r>
              <a:rPr lang="en-US" dirty="0" smtClean="0"/>
              <a:t>Countries</a:t>
            </a:r>
          </a:p>
          <a:p>
            <a:pPr marL="971550" lvl="1" indent="-514350">
              <a:buFont typeface="+mj-lt"/>
              <a:buAutoNum type="arabicPeriod"/>
            </a:pPr>
            <a:r>
              <a:rPr lang="en-US" dirty="0" smtClean="0"/>
              <a:t>Provinces </a:t>
            </a:r>
          </a:p>
          <a:p>
            <a:pPr marL="971550" lvl="1" indent="-514350">
              <a:buFont typeface="+mj-lt"/>
              <a:buAutoNum type="arabicPeriod"/>
            </a:pPr>
            <a:r>
              <a:rPr lang="en-US" dirty="0" smtClean="0"/>
              <a:t>Municipalities </a:t>
            </a:r>
          </a:p>
          <a:p>
            <a:pPr marL="971550" lvl="1" indent="-514350">
              <a:buFont typeface="+mj-lt"/>
              <a:buAutoNum type="arabicPeriod"/>
            </a:pPr>
            <a:r>
              <a:rPr lang="en-US" dirty="0" smtClean="0"/>
              <a:t>Cities/Villages </a:t>
            </a:r>
          </a:p>
          <a:p>
            <a:pPr marL="971550" lvl="1" indent="-514350">
              <a:buFont typeface="+mj-lt"/>
              <a:buAutoNum type="arabicPeriod"/>
            </a:pPr>
            <a:r>
              <a:rPr lang="en-US" dirty="0" smtClean="0">
                <a:solidFill>
                  <a:schemeClr val="tx2">
                    <a:lumMod val="60000"/>
                    <a:lumOff val="40000"/>
                  </a:schemeClr>
                </a:solidFill>
              </a:rPr>
              <a:t>Local common spheres/Private spheres</a:t>
            </a:r>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5" name="Afbeelding 4" descr="logo330x300.png"/>
          <p:cNvPicPr>
            <a:picLocks noChangeAspect="1"/>
          </p:cNvPicPr>
          <p:nvPr/>
        </p:nvPicPr>
        <p:blipFill>
          <a:blip r:embed="rId3" cstate="print"/>
          <a:stretch>
            <a:fillRect/>
          </a:stretch>
        </p:blipFill>
        <p:spPr>
          <a:xfrm>
            <a:off x="7718400" y="5562000"/>
            <a:ext cx="1425600" cy="1296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FF0000"/>
                </a:solidFill>
              </a:rPr>
              <a:t>Common Goods</a:t>
            </a:r>
            <a:endParaRPr lang="en-US" b="1" dirty="0">
              <a:solidFill>
                <a:srgbClr val="FF0000"/>
              </a:solidFill>
            </a:endParaRPr>
          </a:p>
        </p:txBody>
      </p:sp>
      <p:sp>
        <p:nvSpPr>
          <p:cNvPr id="3" name="Tijdelijke aanduiding voor inhoud 2"/>
          <p:cNvSpPr>
            <a:spLocks noGrp="1"/>
          </p:cNvSpPr>
          <p:nvPr>
            <p:ph idx="1"/>
          </p:nvPr>
        </p:nvSpPr>
        <p:spPr/>
        <p:txBody>
          <a:bodyPr>
            <a:normAutofit lnSpcReduction="10000"/>
          </a:bodyPr>
          <a:lstStyle/>
          <a:p>
            <a:r>
              <a:rPr lang="en-US" b="1" dirty="0" smtClean="0">
                <a:solidFill>
                  <a:srgbClr val="7030A0"/>
                </a:solidFill>
              </a:rPr>
              <a:t>Planet Earth</a:t>
            </a:r>
          </a:p>
          <a:p>
            <a:r>
              <a:rPr lang="en-US" b="1" dirty="0" smtClean="0">
                <a:solidFill>
                  <a:srgbClr val="7030A0"/>
                </a:solidFill>
              </a:rPr>
              <a:t>Biosphere, mass, living creatures</a:t>
            </a:r>
          </a:p>
          <a:p>
            <a:r>
              <a:rPr lang="en-US" b="1" dirty="0" smtClean="0">
                <a:solidFill>
                  <a:srgbClr val="7030A0"/>
                </a:solidFill>
              </a:rPr>
              <a:t>Waters and air</a:t>
            </a:r>
          </a:p>
          <a:p>
            <a:r>
              <a:rPr lang="en-US" b="1" dirty="0" smtClean="0">
                <a:solidFill>
                  <a:srgbClr val="7030A0"/>
                </a:solidFill>
              </a:rPr>
              <a:t>Earth, elements, minerals, gasses and fuels</a:t>
            </a:r>
          </a:p>
          <a:p>
            <a:r>
              <a:rPr lang="en-US" b="1" dirty="0" smtClean="0">
                <a:solidFill>
                  <a:schemeClr val="accent6">
                    <a:lumMod val="75000"/>
                  </a:schemeClr>
                </a:solidFill>
              </a:rPr>
              <a:t>Common fields, infrastructure, and buildings</a:t>
            </a:r>
          </a:p>
          <a:p>
            <a:r>
              <a:rPr lang="en-US" b="1" dirty="0" smtClean="0">
                <a:solidFill>
                  <a:schemeClr val="accent6">
                    <a:lumMod val="75000"/>
                  </a:schemeClr>
                </a:solidFill>
              </a:rPr>
              <a:t>Culture, knowledge, heritage</a:t>
            </a:r>
          </a:p>
          <a:p>
            <a:r>
              <a:rPr lang="en-US" b="1" dirty="0" smtClean="0">
                <a:solidFill>
                  <a:schemeClr val="accent6">
                    <a:lumMod val="75000"/>
                  </a:schemeClr>
                </a:solidFill>
              </a:rPr>
              <a:t>Telephony, internet, and free software</a:t>
            </a:r>
          </a:p>
          <a:p>
            <a:r>
              <a:rPr lang="en-US" b="1" dirty="0" smtClean="0">
                <a:solidFill>
                  <a:schemeClr val="accent6">
                    <a:lumMod val="75000"/>
                  </a:schemeClr>
                </a:solidFill>
              </a:rPr>
              <a:t>Wind, sunshine, thermal and water energy</a:t>
            </a:r>
          </a:p>
          <a:p>
            <a:endParaRPr lang="en-US" dirty="0" smtClean="0"/>
          </a:p>
          <a:p>
            <a:endParaRPr lang="en-US" dirty="0" smtClean="0"/>
          </a:p>
          <a:p>
            <a:endParaRPr lang="en-US" dirty="0" smtClean="0"/>
          </a:p>
          <a:p>
            <a:endParaRPr lang="en-US"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855438" y="5886000"/>
            <a:ext cx="1288562" cy="9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FF0000"/>
                </a:solidFill>
              </a:rPr>
              <a:t>Common problem</a:t>
            </a:r>
            <a:endParaRPr lang="en-US" b="1" dirty="0">
              <a:solidFill>
                <a:srgbClr val="FF0000"/>
              </a:solidFill>
            </a:endParaRPr>
          </a:p>
        </p:txBody>
      </p:sp>
      <p:sp>
        <p:nvSpPr>
          <p:cNvPr id="3" name="Tijdelijke aanduiding voor inhoud 2"/>
          <p:cNvSpPr>
            <a:spLocks noGrp="1"/>
          </p:cNvSpPr>
          <p:nvPr>
            <p:ph idx="1"/>
          </p:nvPr>
        </p:nvSpPr>
        <p:spPr/>
        <p:txBody>
          <a:bodyPr/>
          <a:lstStyle/>
          <a:p>
            <a:r>
              <a:rPr lang="en-US" b="1" dirty="0" smtClean="0">
                <a:solidFill>
                  <a:schemeClr val="tx2">
                    <a:lumMod val="60000"/>
                    <a:lumOff val="40000"/>
                  </a:schemeClr>
                </a:solidFill>
              </a:rPr>
              <a:t>Climate change: Primary existence</a:t>
            </a:r>
          </a:p>
          <a:p>
            <a:r>
              <a:rPr lang="en-US" b="1" dirty="0" smtClean="0">
                <a:solidFill>
                  <a:schemeClr val="tx2">
                    <a:lumMod val="60000"/>
                    <a:lumOff val="40000"/>
                  </a:schemeClr>
                </a:solidFill>
              </a:rPr>
              <a:t>Overpopulation: Leads to scarcity and wars</a:t>
            </a:r>
          </a:p>
          <a:p>
            <a:r>
              <a:rPr lang="en-US" b="1" dirty="0" smtClean="0">
                <a:solidFill>
                  <a:schemeClr val="tx2">
                    <a:lumMod val="60000"/>
                    <a:lumOff val="40000"/>
                  </a:schemeClr>
                </a:solidFill>
              </a:rPr>
              <a:t>Unequal possession: Of survival means like land, water, food, seeds, animals, …</a:t>
            </a:r>
          </a:p>
          <a:p>
            <a:r>
              <a:rPr lang="en-US" b="1" dirty="0" smtClean="0">
                <a:solidFill>
                  <a:schemeClr val="accent6">
                    <a:lumMod val="75000"/>
                  </a:schemeClr>
                </a:solidFill>
              </a:rPr>
              <a:t>Income and work: Automatisation, Labor price inequality, 6% average unemployment manipulation</a:t>
            </a:r>
          </a:p>
          <a:p>
            <a:r>
              <a:rPr lang="en-US" b="1" dirty="0" smtClean="0">
                <a:solidFill>
                  <a:schemeClr val="accent6">
                    <a:lumMod val="75000"/>
                  </a:schemeClr>
                </a:solidFill>
              </a:rPr>
              <a:t>Health, education, and welfare </a:t>
            </a:r>
          </a:p>
          <a:p>
            <a:endParaRPr lang="en-US" b="1"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5" name="Afbeelding 4" descr="logo330x300.png"/>
          <p:cNvPicPr>
            <a:picLocks noChangeAspect="1"/>
          </p:cNvPicPr>
          <p:nvPr/>
        </p:nvPicPr>
        <p:blipFill>
          <a:blip r:embed="rId3" cstate="print"/>
          <a:stretch>
            <a:fillRect/>
          </a:stretch>
        </p:blipFill>
        <p:spPr>
          <a:xfrm>
            <a:off x="7480800" y="5346000"/>
            <a:ext cx="1663200" cy="1512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7344000" y="5076000"/>
            <a:ext cx="1800000" cy="1800000"/>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solidFill>
                  <a:schemeClr val="accent1">
                    <a:lumMod val="75000"/>
                  </a:schemeClr>
                </a:solidFill>
              </a:rPr>
              <a:t>Shift to Federal Commons</a:t>
            </a:r>
            <a:endParaRPr lang="en-US" dirty="0">
              <a:solidFill>
                <a:schemeClr val="accent1">
                  <a:lumMod val="75000"/>
                </a:schemeClr>
              </a:solidFill>
            </a:endParaRPr>
          </a:p>
        </p:txBody>
      </p:sp>
      <p:sp>
        <p:nvSpPr>
          <p:cNvPr id="3" name="Tijdelijke aanduiding voor inhoud 2"/>
          <p:cNvSpPr>
            <a:spLocks noGrp="1"/>
          </p:cNvSpPr>
          <p:nvPr>
            <p:ph idx="1"/>
          </p:nvPr>
        </p:nvSpPr>
        <p:spPr/>
        <p:txBody>
          <a:bodyPr/>
          <a:lstStyle/>
          <a:p>
            <a:pPr>
              <a:buNone/>
            </a:pPr>
            <a:r>
              <a:rPr lang="en-US" dirty="0" smtClean="0">
                <a:solidFill>
                  <a:schemeClr val="accent6">
                    <a:lumMod val="75000"/>
                  </a:schemeClr>
                </a:solidFill>
              </a:rPr>
              <a:t>S1. Election of One World Government</a:t>
            </a:r>
          </a:p>
          <a:p>
            <a:pPr>
              <a:buNone/>
            </a:pPr>
            <a:r>
              <a:rPr lang="en-US" dirty="0" smtClean="0">
                <a:solidFill>
                  <a:schemeClr val="accent6">
                    <a:lumMod val="75000"/>
                  </a:schemeClr>
                </a:solidFill>
              </a:rPr>
              <a:t>S2. Declaration of Bronning Rights</a:t>
            </a:r>
          </a:p>
          <a:p>
            <a:pPr>
              <a:buNone/>
            </a:pPr>
            <a:r>
              <a:rPr lang="en-US" dirty="0" smtClean="0">
                <a:solidFill>
                  <a:schemeClr val="accent6">
                    <a:lumMod val="75000"/>
                  </a:schemeClr>
                </a:solidFill>
              </a:rPr>
              <a:t>S3. Common Rules of Law to speed up SDGs</a:t>
            </a:r>
          </a:p>
          <a:p>
            <a:pPr>
              <a:buNone/>
            </a:pPr>
            <a:r>
              <a:rPr lang="en-US" dirty="0" smtClean="0">
                <a:solidFill>
                  <a:schemeClr val="accent6">
                    <a:lumMod val="75000"/>
                  </a:schemeClr>
                </a:solidFill>
              </a:rPr>
              <a:t>S4. Develop a new global financial blueprint </a:t>
            </a:r>
          </a:p>
          <a:p>
            <a:pPr>
              <a:buNone/>
            </a:pPr>
            <a:r>
              <a:rPr lang="en-US" dirty="0" smtClean="0"/>
              <a:t>S5. Claiming Common means and compensation</a:t>
            </a:r>
          </a:p>
          <a:p>
            <a:pPr>
              <a:buNone/>
            </a:pPr>
            <a:r>
              <a:rPr lang="en-US" dirty="0" smtClean="0"/>
              <a:t>S6. Global Tax Regime </a:t>
            </a:r>
          </a:p>
          <a:p>
            <a:pPr>
              <a:buNone/>
            </a:pPr>
            <a:r>
              <a:rPr lang="en-US" dirty="0" smtClean="0"/>
              <a:t>S7. Setup The four types of income</a:t>
            </a:r>
          </a:p>
        </p:txBody>
      </p:sp>
      <p:sp>
        <p:nvSpPr>
          <p:cNvPr id="5" name="Rechthoek 4"/>
          <p:cNvSpPr/>
          <p:nvPr/>
        </p:nvSpPr>
        <p:spPr>
          <a:xfrm>
            <a:off x="0" y="6488668"/>
            <a:ext cx="2624501" cy="369332"/>
          </a:xfrm>
          <a:prstGeom prst="rect">
            <a:avLst/>
          </a:prstGeom>
        </p:spPr>
        <p:txBody>
          <a:bodyPr wrap="none">
            <a:spAutoFit/>
          </a:bodyPr>
          <a:lstStyle/>
          <a:p>
            <a:r>
              <a:rPr lang="en-US" dirty="0" smtClean="0">
                <a:hlinkClick r:id="rId3"/>
              </a:rPr>
              <a:t>worldsustainabilityfund.nl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4932040" cy="476672"/>
          </a:xfrm>
        </p:spPr>
        <p:txBody>
          <a:bodyPr>
            <a:normAutofit/>
          </a:bodyPr>
          <a:lstStyle/>
          <a:p>
            <a:pPr algn="l"/>
            <a:r>
              <a:rPr lang="en-US" sz="2400" b="1" dirty="0" smtClean="0"/>
              <a:t>Shift to Federal Commons</a:t>
            </a:r>
            <a:endParaRPr lang="en-US" sz="2400" b="1" dirty="0"/>
          </a:p>
        </p:txBody>
      </p:sp>
      <p:grpSp>
        <p:nvGrpSpPr>
          <p:cNvPr id="3" name="Groep 81"/>
          <p:cNvGrpSpPr/>
          <p:nvPr/>
        </p:nvGrpSpPr>
        <p:grpSpPr>
          <a:xfrm>
            <a:off x="1835696" y="45424"/>
            <a:ext cx="7200000" cy="7200000"/>
            <a:chOff x="972000" y="36000"/>
            <a:chExt cx="7200000" cy="7200000"/>
          </a:xfrm>
        </p:grpSpPr>
        <p:grpSp>
          <p:nvGrpSpPr>
            <p:cNvPr id="5" name="Groep 3"/>
            <p:cNvGrpSpPr>
              <a:grpSpLocks noChangeAspect="1"/>
            </p:cNvGrpSpPr>
            <p:nvPr/>
          </p:nvGrpSpPr>
          <p:grpSpPr>
            <a:xfrm>
              <a:off x="2411760" y="1467552"/>
              <a:ext cx="4320480" cy="4328448"/>
              <a:chOff x="1619672" y="1411440"/>
              <a:chExt cx="5400600" cy="5410560"/>
            </a:xfrm>
          </p:grpSpPr>
          <p:sp>
            <p:nvSpPr>
              <p:cNvPr id="20" name="Ovaal 19"/>
              <p:cNvSpPr/>
              <p:nvPr/>
            </p:nvSpPr>
            <p:spPr>
              <a:xfrm>
                <a:off x="2987824"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1" name="Ovaal 20"/>
              <p:cNvSpPr/>
              <p:nvPr/>
            </p:nvSpPr>
            <p:spPr>
              <a:xfrm>
                <a:off x="43559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2" name="Ovaal 21"/>
              <p:cNvSpPr/>
              <p:nvPr/>
            </p:nvSpPr>
            <p:spPr>
              <a:xfrm>
                <a:off x="25557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3" name="Ovaal 22"/>
              <p:cNvSpPr/>
              <p:nvPr/>
            </p:nvSpPr>
            <p:spPr>
              <a:xfrm>
                <a:off x="3888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4" name="Ovaal 23"/>
              <p:cNvSpPr/>
              <p:nvPr/>
            </p:nvSpPr>
            <p:spPr>
              <a:xfrm>
                <a:off x="3024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5" name="Ovaal 24"/>
              <p:cNvSpPr/>
              <p:nvPr/>
            </p:nvSpPr>
            <p:spPr>
              <a:xfrm>
                <a:off x="3924000"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6" name="Ovaal 25"/>
              <p:cNvSpPr>
                <a:spLocks noChangeAspect="1"/>
              </p:cNvSpPr>
              <p:nvPr/>
            </p:nvSpPr>
            <p:spPr>
              <a:xfrm>
                <a:off x="1620000" y="1422000"/>
                <a:ext cx="5400000" cy="54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7" name="Ovaal 26"/>
              <p:cNvSpPr/>
              <p:nvPr/>
            </p:nvSpPr>
            <p:spPr>
              <a:xfrm>
                <a:off x="16196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8" name="Ovaal 27"/>
              <p:cNvSpPr/>
              <p:nvPr/>
            </p:nvSpPr>
            <p:spPr>
              <a:xfrm>
                <a:off x="52200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29" name="Ovaal 28"/>
              <p:cNvSpPr/>
              <p:nvPr/>
            </p:nvSpPr>
            <p:spPr>
              <a:xfrm>
                <a:off x="2483768" y="1700808"/>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30" name="Ovaal 29"/>
              <p:cNvSpPr/>
              <p:nvPr/>
            </p:nvSpPr>
            <p:spPr>
              <a:xfrm>
                <a:off x="4355976" y="169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31" name="Ovaal 30"/>
              <p:cNvSpPr/>
              <p:nvPr/>
            </p:nvSpPr>
            <p:spPr>
              <a:xfrm>
                <a:off x="4283968" y="4797152"/>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32" name="Ovaal 31"/>
              <p:cNvSpPr/>
              <p:nvPr/>
            </p:nvSpPr>
            <p:spPr>
              <a:xfrm>
                <a:off x="2411760" y="4725144"/>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grpSp>
            <p:nvGrpSpPr>
              <p:cNvPr id="6" name="Groep 23"/>
              <p:cNvGrpSpPr/>
              <p:nvPr/>
            </p:nvGrpSpPr>
            <p:grpSpPr>
              <a:xfrm>
                <a:off x="1889972" y="1411440"/>
                <a:ext cx="4860200" cy="5400000"/>
                <a:chOff x="1889972" y="1411600"/>
                <a:chExt cx="4860200" cy="5400000"/>
              </a:xfrm>
            </p:grpSpPr>
            <p:sp>
              <p:nvSpPr>
                <p:cNvPr id="35" name="Ovaal 34"/>
                <p:cNvSpPr/>
                <p:nvPr/>
              </p:nvSpPr>
              <p:spPr>
                <a:xfrm>
                  <a:off x="4949972" y="41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1400" dirty="0" smtClean="0"/>
                    <a:t>S7. Setup The four types of income</a:t>
                  </a:r>
                </a:p>
              </p:txBody>
            </p:sp>
            <p:sp>
              <p:nvSpPr>
                <p:cNvPr id="36" name="Ovaal 35"/>
                <p:cNvSpPr/>
                <p:nvPr/>
              </p:nvSpPr>
              <p:spPr>
                <a:xfrm>
                  <a:off x="3419972" y="5011600"/>
                  <a:ext cx="1800200" cy="180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1400" dirty="0" smtClean="0"/>
                    <a:t>S3. Common Rules of Law</a:t>
                  </a:r>
                </a:p>
              </p:txBody>
            </p:sp>
            <p:sp>
              <p:nvSpPr>
                <p:cNvPr id="37" name="Ovaal 36"/>
                <p:cNvSpPr/>
                <p:nvPr/>
              </p:nvSpPr>
              <p:spPr>
                <a:xfrm>
                  <a:off x="1889972" y="23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1400" dirty="0" smtClean="0"/>
                    <a:t>S4. New financial blueprint </a:t>
                  </a:r>
                </a:p>
              </p:txBody>
            </p:sp>
            <p:sp>
              <p:nvSpPr>
                <p:cNvPr id="38" name="Ovaal 37"/>
                <p:cNvSpPr/>
                <p:nvPr/>
              </p:nvSpPr>
              <p:spPr>
                <a:xfrm>
                  <a:off x="3419972" y="14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1400" dirty="0" smtClean="0"/>
                    <a:t>S2. Bronning Rights</a:t>
                  </a:r>
                </a:p>
              </p:txBody>
            </p:sp>
            <p:sp>
              <p:nvSpPr>
                <p:cNvPr id="39" name="Ovaal 38"/>
                <p:cNvSpPr/>
                <p:nvPr/>
              </p:nvSpPr>
              <p:spPr>
                <a:xfrm>
                  <a:off x="4949972" y="23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1400" dirty="0" smtClean="0"/>
                    <a:t>S5. Claiming Common means</a:t>
                  </a:r>
                </a:p>
              </p:txBody>
            </p:sp>
            <p:sp>
              <p:nvSpPr>
                <p:cNvPr id="40" name="Ovaal 39"/>
                <p:cNvSpPr/>
                <p:nvPr/>
              </p:nvSpPr>
              <p:spPr>
                <a:xfrm>
                  <a:off x="1889972" y="412216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1400" dirty="0" smtClean="0"/>
                    <a:t>S6. Global Tax Regime </a:t>
                  </a:r>
                </a:p>
              </p:txBody>
            </p:sp>
          </p:grpSp>
          <p:sp>
            <p:nvSpPr>
              <p:cNvPr id="34" name="Ovaal 33"/>
              <p:cNvSpPr/>
              <p:nvPr/>
            </p:nvSpPr>
            <p:spPr>
              <a:xfrm>
                <a:off x="3420000" y="3211440"/>
                <a:ext cx="1800200" cy="1800000"/>
              </a:xfrm>
              <a:prstGeom prst="ellipse">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1400" dirty="0" smtClean="0">
                    <a:solidFill>
                      <a:schemeClr val="tx1"/>
                    </a:solidFill>
                  </a:rPr>
                  <a:t>S1. </a:t>
                </a:r>
              </a:p>
              <a:p>
                <a:pPr algn="ctr">
                  <a:buNone/>
                </a:pPr>
                <a:r>
                  <a:rPr lang="en-US" sz="1400" dirty="0" smtClean="0">
                    <a:solidFill>
                      <a:schemeClr val="tx1"/>
                    </a:solidFill>
                  </a:rPr>
                  <a:t>One World Govern-</a:t>
                </a:r>
                <a:r>
                  <a:rPr lang="en-US" sz="1400" dirty="0" err="1" smtClean="0">
                    <a:solidFill>
                      <a:schemeClr val="tx1"/>
                    </a:solidFill>
                  </a:rPr>
                  <a:t>ment</a:t>
                </a:r>
                <a:endParaRPr lang="en-US" sz="1400" dirty="0" smtClean="0">
                  <a:solidFill>
                    <a:schemeClr val="tx1"/>
                  </a:solidFill>
                </a:endParaRPr>
              </a:p>
            </p:txBody>
          </p:sp>
        </p:grpSp>
        <p:sp>
          <p:nvSpPr>
            <p:cNvPr id="7" name="Ovaal 6"/>
            <p:cNvSpPr>
              <a:spLocks noChangeAspect="1"/>
            </p:cNvSpPr>
            <p:nvPr/>
          </p:nvSpPr>
          <p:spPr>
            <a:xfrm>
              <a:off x="972000" y="36000"/>
              <a:ext cx="7200000" cy="72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b="1" dirty="0"/>
            </a:p>
          </p:txBody>
        </p:sp>
        <p:sp>
          <p:nvSpPr>
            <p:cNvPr id="8" name="Ovaal 7"/>
            <p:cNvSpPr/>
            <p:nvPr/>
          </p:nvSpPr>
          <p:spPr>
            <a:xfrm>
              <a:off x="3851920" y="36000"/>
              <a:ext cx="1440160" cy="14400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spcBef>
                  <a:spcPct val="20000"/>
                </a:spcBef>
                <a:defRPr/>
              </a:pPr>
              <a:r>
                <a:rPr lang="en-US" sz="1400" dirty="0" smtClean="0"/>
                <a:t>40. Peace &amp; balance with nature</a:t>
              </a:r>
              <a:endParaRPr lang="en-US" sz="1400" dirty="0" smtClean="0">
                <a:solidFill>
                  <a:schemeClr val="accent6">
                    <a:lumMod val="50000"/>
                  </a:schemeClr>
                </a:solidFill>
              </a:endParaRPr>
            </a:p>
          </p:txBody>
        </p:sp>
        <p:sp>
          <p:nvSpPr>
            <p:cNvPr id="9" name="Ovaal 8"/>
            <p:cNvSpPr/>
            <p:nvPr/>
          </p:nvSpPr>
          <p:spPr>
            <a:xfrm>
              <a:off x="2627784" y="74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bg2">
                      <a:lumMod val="90000"/>
                    </a:schemeClr>
                  </a:solidFill>
                </a:rPr>
                <a:t>8. Sust. decent work for all  </a:t>
              </a:r>
            </a:p>
          </p:txBody>
        </p:sp>
        <p:sp>
          <p:nvSpPr>
            <p:cNvPr id="10" name="Ovaal 9"/>
            <p:cNvSpPr/>
            <p:nvPr/>
          </p:nvSpPr>
          <p:spPr>
            <a:xfrm>
              <a:off x="1368000" y="1467136"/>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9. Sust. infra &amp; industry</a:t>
              </a:r>
              <a:endParaRPr lang="en-US" sz="1400" dirty="0">
                <a:solidFill>
                  <a:schemeClr val="bg2">
                    <a:lumMod val="90000"/>
                  </a:schemeClr>
                </a:solidFill>
              </a:endParaRPr>
            </a:p>
          </p:txBody>
        </p:sp>
        <p:sp>
          <p:nvSpPr>
            <p:cNvPr id="11" name="Ovaal 10"/>
            <p:cNvSpPr/>
            <p:nvPr/>
          </p:nvSpPr>
          <p:spPr>
            <a:xfrm>
              <a:off x="6335840" y="435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bg2">
                      <a:lumMod val="90000"/>
                    </a:schemeClr>
                  </a:solidFill>
                </a:rPr>
                <a:t>5. Gender equality </a:t>
              </a:r>
              <a:r>
                <a:rPr lang="nl-NL" sz="1400" dirty="0" smtClean="0">
                  <a:solidFill>
                    <a:schemeClr val="bg2">
                      <a:lumMod val="90000"/>
                    </a:schemeClr>
                  </a:solidFill>
                </a:rPr>
                <a:t> </a:t>
              </a:r>
              <a:endParaRPr lang="en-US" sz="1400" dirty="0">
                <a:solidFill>
                  <a:schemeClr val="bg2">
                    <a:lumMod val="90000"/>
                  </a:schemeClr>
                </a:solidFill>
              </a:endParaRPr>
            </a:p>
          </p:txBody>
        </p:sp>
        <p:sp>
          <p:nvSpPr>
            <p:cNvPr id="12" name="Ovaal 11"/>
            <p:cNvSpPr/>
            <p:nvPr/>
          </p:nvSpPr>
          <p:spPr>
            <a:xfrm>
              <a:off x="5076056" y="506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4. Life-long education </a:t>
              </a:r>
            </a:p>
          </p:txBody>
        </p:sp>
        <p:sp>
          <p:nvSpPr>
            <p:cNvPr id="13" name="Ovaal 12"/>
            <p:cNvSpPr/>
            <p:nvPr/>
          </p:nvSpPr>
          <p:spPr>
            <a:xfrm>
              <a:off x="3851920" y="579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ctr">
                <a:spcBef>
                  <a:spcPct val="20000"/>
                </a:spcBef>
                <a:defRPr/>
              </a:pPr>
              <a:endParaRPr lang="en-US" sz="1400" dirty="0" smtClean="0">
                <a:solidFill>
                  <a:schemeClr val="tx1"/>
                </a:solidFill>
              </a:endParaRPr>
            </a:p>
          </p:txBody>
        </p:sp>
        <p:sp>
          <p:nvSpPr>
            <p:cNvPr id="14" name="Ovaal 13"/>
            <p:cNvSpPr/>
            <p:nvPr/>
          </p:nvSpPr>
          <p:spPr>
            <a:xfrm flipH="1">
              <a:off x="5076056" y="74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1400" dirty="0" smtClean="0">
                  <a:solidFill>
                    <a:schemeClr val="bg2">
                      <a:lumMod val="90000"/>
                    </a:schemeClr>
                  </a:solidFill>
                </a:rPr>
                <a:t>17. Partner-ship </a:t>
              </a:r>
              <a:r>
                <a:rPr lang="en-US" sz="1400" dirty="0" err="1" smtClean="0">
                  <a:solidFill>
                    <a:schemeClr val="bg2">
                      <a:lumMod val="90000"/>
                    </a:schemeClr>
                  </a:solidFill>
                </a:rPr>
                <a:t>devel-opment</a:t>
              </a:r>
              <a:r>
                <a:rPr lang="en-US" sz="1400" dirty="0" smtClean="0">
                  <a:solidFill>
                    <a:schemeClr val="bg2">
                      <a:lumMod val="90000"/>
                    </a:schemeClr>
                  </a:solidFill>
                </a:rPr>
                <a:t> Finance</a:t>
              </a:r>
              <a:r>
                <a:rPr lang="nl-NL" sz="1400" dirty="0" smtClean="0">
                  <a:solidFill>
                    <a:schemeClr val="bg2">
                      <a:lumMod val="90000"/>
                    </a:schemeClr>
                  </a:solidFill>
                </a:rPr>
                <a:t> </a:t>
              </a:r>
              <a:endParaRPr lang="en-US" sz="1400" dirty="0">
                <a:solidFill>
                  <a:schemeClr val="bg2">
                    <a:lumMod val="90000"/>
                  </a:schemeClr>
                </a:solidFill>
              </a:endParaRPr>
            </a:p>
          </p:txBody>
        </p:sp>
        <p:sp>
          <p:nvSpPr>
            <p:cNvPr id="15" name="Ovaal 14"/>
            <p:cNvSpPr/>
            <p:nvPr/>
          </p:nvSpPr>
          <p:spPr>
            <a:xfrm flipH="1">
              <a:off x="6335840" y="1467552"/>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 3. Healthy well-being lives </a:t>
              </a:r>
            </a:p>
          </p:txBody>
        </p:sp>
        <p:sp>
          <p:nvSpPr>
            <p:cNvPr id="16" name="Ovaal 15"/>
            <p:cNvSpPr/>
            <p:nvPr/>
          </p:nvSpPr>
          <p:spPr>
            <a:xfrm>
              <a:off x="2627784" y="507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7. Sust. energy for all </a:t>
              </a:r>
            </a:p>
          </p:txBody>
        </p:sp>
        <p:sp>
          <p:nvSpPr>
            <p:cNvPr id="17" name="Ovaal 16"/>
            <p:cNvSpPr/>
            <p:nvPr/>
          </p:nvSpPr>
          <p:spPr>
            <a:xfrm>
              <a:off x="1368000" y="435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US" sz="1400" dirty="0" smtClean="0">
                  <a:solidFill>
                    <a:schemeClr val="bg2">
                      <a:lumMod val="90000"/>
                    </a:schemeClr>
                  </a:solidFill>
                </a:rPr>
                <a:t>6. Water and sanitation </a:t>
              </a:r>
            </a:p>
          </p:txBody>
        </p:sp>
        <p:sp>
          <p:nvSpPr>
            <p:cNvPr id="18" name="Ovaal 17"/>
            <p:cNvSpPr/>
            <p:nvPr/>
          </p:nvSpPr>
          <p:spPr>
            <a:xfrm>
              <a:off x="1368000" y="291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bg1">
                      <a:lumMod val="85000"/>
                    </a:schemeClr>
                  </a:solidFill>
                </a:rPr>
                <a:t>G9. Risk Mgt &amp; Disaster Avoidance</a:t>
              </a:r>
              <a:endParaRPr lang="en-US" sz="1400" dirty="0">
                <a:solidFill>
                  <a:schemeClr val="bg1">
                    <a:lumMod val="85000"/>
                  </a:schemeClr>
                </a:solidFill>
              </a:endParaRPr>
            </a:p>
          </p:txBody>
        </p:sp>
        <p:sp>
          <p:nvSpPr>
            <p:cNvPr id="19" name="Ovaal 18"/>
            <p:cNvSpPr/>
            <p:nvPr/>
          </p:nvSpPr>
          <p:spPr>
            <a:xfrm>
              <a:off x="6336000" y="2916000"/>
              <a:ext cx="1440160" cy="14400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bg1">
                      <a:lumMod val="85000"/>
                    </a:schemeClr>
                  </a:solidFill>
                </a:rPr>
                <a:t>G7. Sustainability Plan &amp; Monitor</a:t>
              </a:r>
            </a:p>
          </p:txBody>
        </p:sp>
      </p:grpSp>
      <p:sp>
        <p:nvSpPr>
          <p:cNvPr id="41" name="Rechthoek 40"/>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sp>
        <p:nvSpPr>
          <p:cNvPr id="43" name="Tijdelijke aanduiding voor inhoud 2"/>
          <p:cNvSpPr>
            <a:spLocks noGrp="1"/>
          </p:cNvSpPr>
          <p:nvPr>
            <p:ph idx="1"/>
          </p:nvPr>
        </p:nvSpPr>
        <p:spPr>
          <a:xfrm>
            <a:off x="288032" y="620689"/>
            <a:ext cx="2411760" cy="1656183"/>
          </a:xfrm>
        </p:spPr>
        <p:txBody>
          <a:bodyPr>
            <a:normAutofit/>
          </a:bodyPr>
          <a:lstStyle/>
          <a:p>
            <a:pPr>
              <a:buNone/>
            </a:pPr>
            <a:r>
              <a:rPr lang="en-US" sz="1200" dirty="0" smtClean="0"/>
              <a:t>S1. One World Government</a:t>
            </a:r>
          </a:p>
          <a:p>
            <a:pPr>
              <a:buNone/>
            </a:pPr>
            <a:r>
              <a:rPr lang="en-US" sz="1200" dirty="0" smtClean="0"/>
              <a:t>S2. Bronning Rights</a:t>
            </a:r>
          </a:p>
          <a:p>
            <a:pPr>
              <a:buNone/>
            </a:pPr>
            <a:r>
              <a:rPr lang="en-US" sz="1200" dirty="0" smtClean="0"/>
              <a:t>S3. Common Rules of Law</a:t>
            </a:r>
          </a:p>
          <a:p>
            <a:pPr>
              <a:buNone/>
            </a:pPr>
            <a:r>
              <a:rPr lang="en-US" sz="1200" dirty="0" smtClean="0"/>
              <a:t>S4. New financial blueprint </a:t>
            </a:r>
          </a:p>
          <a:p>
            <a:pPr>
              <a:buNone/>
            </a:pPr>
            <a:r>
              <a:rPr lang="en-US" sz="1200" dirty="0" smtClean="0"/>
              <a:t>S5. Claiming Common means</a:t>
            </a:r>
          </a:p>
          <a:p>
            <a:pPr>
              <a:buNone/>
            </a:pPr>
            <a:r>
              <a:rPr lang="en-US" sz="1200" dirty="0" smtClean="0"/>
              <a:t>S6. Global Tax Regime </a:t>
            </a:r>
          </a:p>
          <a:p>
            <a:pPr>
              <a:buNone/>
            </a:pPr>
            <a:r>
              <a:rPr lang="en-US" sz="1200" dirty="0" smtClean="0"/>
              <a:t>S7. Setup The four types of income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cstate="print"/>
          <a:srcRect/>
          <a:stretch>
            <a:fillRect/>
          </a:stretch>
        </p:blipFill>
        <p:spPr bwMode="auto">
          <a:xfrm>
            <a:off x="0" y="-18029"/>
            <a:ext cx="9144000" cy="6894057"/>
          </a:xfrm>
          <a:prstGeom prst="rect">
            <a:avLst/>
          </a:prstGeom>
          <a:noFill/>
          <a:ln w="9525">
            <a:noFill/>
            <a:miter lim="800000"/>
            <a:headEnd/>
            <a:tailEnd/>
          </a:ln>
        </p:spPr>
      </p:pic>
      <p:sp>
        <p:nvSpPr>
          <p:cNvPr id="120" name="Rechthoek 119"/>
          <p:cNvSpPr/>
          <p:nvPr/>
        </p:nvSpPr>
        <p:spPr>
          <a:xfrm rot="16200000">
            <a:off x="1124744" y="5345832"/>
            <a:ext cx="395536" cy="2610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hthoek 118"/>
          <p:cNvSpPr/>
          <p:nvPr/>
        </p:nvSpPr>
        <p:spPr>
          <a:xfrm>
            <a:off x="0" y="2132856"/>
            <a:ext cx="395536"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ijdelijke aanduiding voor inhoud 2"/>
          <p:cNvSpPr txBox="1">
            <a:spLocks/>
          </p:cNvSpPr>
          <p:nvPr/>
        </p:nvSpPr>
        <p:spPr>
          <a:xfrm>
            <a:off x="10538320" y="-315416"/>
            <a:ext cx="4114800" cy="4525963"/>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3" name="Rechthoek 92"/>
          <p:cNvSpPr/>
          <p:nvPr/>
        </p:nvSpPr>
        <p:spPr>
          <a:xfrm>
            <a:off x="3283" y="6453336"/>
            <a:ext cx="2624501" cy="369332"/>
          </a:xfrm>
          <a:prstGeom prst="rect">
            <a:avLst/>
          </a:prstGeom>
        </p:spPr>
        <p:txBody>
          <a:bodyPr wrap="none">
            <a:spAutoFit/>
          </a:bodyPr>
          <a:lstStyle/>
          <a:p>
            <a:r>
              <a:rPr lang="en-US" dirty="0" smtClean="0">
                <a:solidFill>
                  <a:schemeClr val="bg1"/>
                </a:solidFill>
                <a:hlinkClick r:id="rId3"/>
              </a:rPr>
              <a:t>worldsustainabilityfund.nl</a:t>
            </a:r>
            <a:endParaRPr lang="en-US" dirty="0">
              <a:solidFill>
                <a:schemeClr val="bg1"/>
              </a:solidFill>
            </a:endParaRPr>
          </a:p>
        </p:txBody>
      </p:sp>
      <p:sp>
        <p:nvSpPr>
          <p:cNvPr id="94" name="Rechthoek 93"/>
          <p:cNvSpPr/>
          <p:nvPr/>
        </p:nvSpPr>
        <p:spPr>
          <a:xfrm rot="5400000">
            <a:off x="-906167" y="3199822"/>
            <a:ext cx="2234073" cy="369332"/>
          </a:xfrm>
          <a:prstGeom prst="rect">
            <a:avLst/>
          </a:prstGeom>
        </p:spPr>
        <p:txBody>
          <a:bodyPr wrap="none">
            <a:spAutoFit/>
          </a:bodyPr>
          <a:lstStyle/>
          <a:p>
            <a:r>
              <a:rPr lang="en-US" b="1" dirty="0" smtClean="0">
                <a:hlinkClick r:id="rId4"/>
              </a:rPr>
              <a:t>Focus  Shift  </a:t>
            </a:r>
            <a:r>
              <a:rPr lang="en-US" b="1" dirty="0" err="1" smtClean="0">
                <a:hlinkClick r:id="rId4"/>
              </a:rPr>
              <a:t>Merkaba</a:t>
            </a:r>
            <a:endParaRPr lang="en-US" b="1" dirty="0"/>
          </a:p>
        </p:txBody>
      </p:sp>
      <p:grpSp>
        <p:nvGrpSpPr>
          <p:cNvPr id="2" name="Groep 107"/>
          <p:cNvGrpSpPr/>
          <p:nvPr/>
        </p:nvGrpSpPr>
        <p:grpSpPr>
          <a:xfrm>
            <a:off x="899592" y="-171400"/>
            <a:ext cx="8316408" cy="7308800"/>
            <a:chOff x="899592" y="-171400"/>
            <a:chExt cx="8316408" cy="7308800"/>
          </a:xfrm>
        </p:grpSpPr>
        <p:grpSp>
          <p:nvGrpSpPr>
            <p:cNvPr id="3" name="Groep 72"/>
            <p:cNvGrpSpPr/>
            <p:nvPr/>
          </p:nvGrpSpPr>
          <p:grpSpPr>
            <a:xfrm>
              <a:off x="899592" y="-171400"/>
              <a:ext cx="8316408" cy="7308800"/>
              <a:chOff x="899592" y="-171400"/>
              <a:chExt cx="8316408" cy="7308800"/>
            </a:xfrm>
          </p:grpSpPr>
          <p:grpSp>
            <p:nvGrpSpPr>
              <p:cNvPr id="4" name="Groep 81"/>
              <p:cNvGrpSpPr>
                <a:grpSpLocks noChangeAspect="1"/>
              </p:cNvGrpSpPr>
              <p:nvPr/>
            </p:nvGrpSpPr>
            <p:grpSpPr>
              <a:xfrm>
                <a:off x="1404448" y="-170600"/>
                <a:ext cx="7308000" cy="7308000"/>
                <a:chOff x="-468000" y="-1404000"/>
                <a:chExt cx="10080000" cy="10080000"/>
              </a:xfrm>
            </p:grpSpPr>
            <p:sp>
              <p:nvSpPr>
                <p:cNvPr id="26" name="Ovaal 25"/>
                <p:cNvSpPr>
                  <a:spLocks noChangeAspect="1"/>
                </p:cNvSpPr>
                <p:nvPr/>
              </p:nvSpPr>
              <p:spPr>
                <a:xfrm>
                  <a:off x="972000" y="36000"/>
                  <a:ext cx="7200000" cy="72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grpSp>
              <p:nvGrpSpPr>
                <p:cNvPr id="18" name="Groep 3"/>
                <p:cNvGrpSpPr>
                  <a:grpSpLocks noChangeAspect="1"/>
                </p:cNvGrpSpPr>
                <p:nvPr/>
              </p:nvGrpSpPr>
              <p:grpSpPr>
                <a:xfrm>
                  <a:off x="2411760" y="1467552"/>
                  <a:ext cx="4320480" cy="4328448"/>
                  <a:chOff x="1619672" y="1411440"/>
                  <a:chExt cx="5400600" cy="5410560"/>
                </a:xfrm>
              </p:grpSpPr>
              <p:sp>
                <p:nvSpPr>
                  <p:cNvPr id="5" name="Ovaal 4"/>
                  <p:cNvSpPr/>
                  <p:nvPr/>
                </p:nvSpPr>
                <p:spPr>
                  <a:xfrm>
                    <a:off x="2987824"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6" name="Ovaal 5"/>
                  <p:cNvSpPr/>
                  <p:nvPr/>
                </p:nvSpPr>
                <p:spPr>
                  <a:xfrm>
                    <a:off x="43559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 name="Ovaal 6"/>
                  <p:cNvSpPr/>
                  <p:nvPr/>
                </p:nvSpPr>
                <p:spPr>
                  <a:xfrm>
                    <a:off x="25557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8" name="Ovaal 7"/>
                  <p:cNvSpPr/>
                  <p:nvPr/>
                </p:nvSpPr>
                <p:spPr>
                  <a:xfrm>
                    <a:off x="3888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9" name="Ovaal 8"/>
                  <p:cNvSpPr/>
                  <p:nvPr/>
                </p:nvSpPr>
                <p:spPr>
                  <a:xfrm>
                    <a:off x="3024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0" name="Ovaal 9"/>
                  <p:cNvSpPr/>
                  <p:nvPr/>
                </p:nvSpPr>
                <p:spPr>
                  <a:xfrm>
                    <a:off x="3924000"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1" name="Ovaal 10"/>
                  <p:cNvSpPr>
                    <a:spLocks noChangeAspect="1"/>
                  </p:cNvSpPr>
                  <p:nvPr/>
                </p:nvSpPr>
                <p:spPr>
                  <a:xfrm>
                    <a:off x="1620000" y="1422000"/>
                    <a:ext cx="5400000" cy="54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2" name="Ovaal 11"/>
                  <p:cNvSpPr/>
                  <p:nvPr/>
                </p:nvSpPr>
                <p:spPr>
                  <a:xfrm>
                    <a:off x="16196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3" name="Ovaal 12"/>
                  <p:cNvSpPr/>
                  <p:nvPr/>
                </p:nvSpPr>
                <p:spPr>
                  <a:xfrm>
                    <a:off x="52200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4" name="Ovaal 13"/>
                  <p:cNvSpPr/>
                  <p:nvPr/>
                </p:nvSpPr>
                <p:spPr>
                  <a:xfrm>
                    <a:off x="2483768" y="1700808"/>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5" name="Ovaal 14"/>
                  <p:cNvSpPr/>
                  <p:nvPr/>
                </p:nvSpPr>
                <p:spPr>
                  <a:xfrm>
                    <a:off x="4355976" y="169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6" name="Ovaal 15"/>
                  <p:cNvSpPr/>
                  <p:nvPr/>
                </p:nvSpPr>
                <p:spPr>
                  <a:xfrm>
                    <a:off x="4283968" y="4797152"/>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7" name="Ovaal 16"/>
                  <p:cNvSpPr/>
                  <p:nvPr/>
                </p:nvSpPr>
                <p:spPr>
                  <a:xfrm>
                    <a:off x="2411760" y="4725144"/>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grpSp>
                <p:nvGrpSpPr>
                  <p:cNvPr id="28" name="Groep 23"/>
                  <p:cNvGrpSpPr/>
                  <p:nvPr/>
                </p:nvGrpSpPr>
                <p:grpSpPr>
                  <a:xfrm>
                    <a:off x="1889972" y="1411440"/>
                    <a:ext cx="4860200" cy="5400000"/>
                    <a:chOff x="1889972" y="1411600"/>
                    <a:chExt cx="4860200" cy="5400000"/>
                  </a:xfrm>
                </p:grpSpPr>
                <p:sp>
                  <p:nvSpPr>
                    <p:cNvPr id="20" name="Ovaal 19"/>
                    <p:cNvSpPr/>
                    <p:nvPr/>
                  </p:nvSpPr>
                  <p:spPr>
                    <a:xfrm>
                      <a:off x="4949972" y="4111600"/>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smtClean="0"/>
                        <a:t>A. Soul, Attitude, </a:t>
                      </a:r>
                      <a:r>
                        <a:rPr lang="nl-NL" sz="900" dirty="0" err="1" smtClean="0"/>
                        <a:t>Education</a:t>
                      </a:r>
                      <a:endParaRPr lang="en-US" sz="900" dirty="0"/>
                    </a:p>
                  </p:txBody>
                </p:sp>
                <p:sp>
                  <p:nvSpPr>
                    <p:cNvPr id="21" name="Ovaal 20"/>
                    <p:cNvSpPr/>
                    <p:nvPr/>
                  </p:nvSpPr>
                  <p:spPr>
                    <a:xfrm>
                      <a:off x="3419972" y="5011600"/>
                      <a:ext cx="1800200" cy="1800000"/>
                    </a:xfrm>
                    <a:prstGeom prst="ellipse">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smtClean="0">
                          <a:solidFill>
                            <a:schemeClr val="tx1"/>
                          </a:solidFill>
                        </a:rPr>
                        <a:t>G3. Law</a:t>
                      </a:r>
                    </a:p>
                    <a:p>
                      <a:pPr algn="ctr"/>
                      <a:r>
                        <a:rPr lang="nl-NL" sz="900" dirty="0" smtClean="0"/>
                        <a:t>B. Mental, </a:t>
                      </a:r>
                      <a:r>
                        <a:rPr lang="nl-NL" sz="900" dirty="0" err="1" smtClean="0"/>
                        <a:t>Electal</a:t>
                      </a:r>
                      <a:r>
                        <a:rPr lang="nl-NL" sz="900" dirty="0" smtClean="0"/>
                        <a:t>, Legal </a:t>
                      </a:r>
                      <a:endParaRPr lang="en-US" sz="900" dirty="0"/>
                    </a:p>
                  </p:txBody>
                </p:sp>
                <p:sp>
                  <p:nvSpPr>
                    <p:cNvPr id="22" name="Ovaal 21"/>
                    <p:cNvSpPr/>
                    <p:nvPr/>
                  </p:nvSpPr>
                  <p:spPr>
                    <a:xfrm>
                      <a:off x="1889972" y="2311600"/>
                      <a:ext cx="18002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smtClean="0"/>
                        <a:t>E. </a:t>
                      </a:r>
                      <a:r>
                        <a:rPr lang="nl-NL" sz="900" dirty="0" err="1" smtClean="0"/>
                        <a:t>Entre-preneurial</a:t>
                      </a:r>
                      <a:r>
                        <a:rPr lang="nl-NL" sz="900" dirty="0" smtClean="0"/>
                        <a:t>, </a:t>
                      </a:r>
                      <a:r>
                        <a:rPr lang="nl-NL" sz="900" dirty="0" err="1" smtClean="0"/>
                        <a:t>Labor</a:t>
                      </a:r>
                      <a:r>
                        <a:rPr lang="nl-NL" sz="900" dirty="0" smtClean="0"/>
                        <a:t>, </a:t>
                      </a:r>
                      <a:r>
                        <a:rPr lang="nl-NL" sz="900" dirty="0" err="1" smtClean="0"/>
                        <a:t>Production</a:t>
                      </a:r>
                      <a:r>
                        <a:rPr lang="nl-NL" sz="900" dirty="0" smtClean="0"/>
                        <a:t> </a:t>
                      </a:r>
                      <a:endParaRPr lang="en-US" sz="900" dirty="0"/>
                    </a:p>
                  </p:txBody>
                </p:sp>
                <p:sp>
                  <p:nvSpPr>
                    <p:cNvPr id="23" name="Ovaal 22"/>
                    <p:cNvSpPr/>
                    <p:nvPr/>
                  </p:nvSpPr>
                  <p:spPr>
                    <a:xfrm>
                      <a:off x="3419972" y="1411600"/>
                      <a:ext cx="1800200" cy="18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b="1" dirty="0" smtClean="0"/>
                        <a:t>F. </a:t>
                      </a:r>
                      <a:r>
                        <a:rPr lang="nl-NL" sz="900" b="1" i="1" dirty="0" err="1" smtClean="0"/>
                        <a:t>Commu-nication</a:t>
                      </a:r>
                      <a:r>
                        <a:rPr lang="nl-NL" sz="900" b="1" i="1" dirty="0" smtClean="0"/>
                        <a:t>, Power, Transport</a:t>
                      </a:r>
                      <a:endParaRPr lang="en-US" sz="900" b="1" dirty="0"/>
                    </a:p>
                  </p:txBody>
                </p:sp>
                <p:sp>
                  <p:nvSpPr>
                    <p:cNvPr id="24" name="Ovaal 23"/>
                    <p:cNvSpPr/>
                    <p:nvPr/>
                  </p:nvSpPr>
                  <p:spPr>
                    <a:xfrm>
                      <a:off x="4949972" y="2311600"/>
                      <a:ext cx="1800200" cy="180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dirty="0" smtClean="0"/>
                        <a:t> G. </a:t>
                      </a:r>
                      <a:r>
                        <a:rPr lang="nl-NL" sz="900" dirty="0" err="1" smtClean="0"/>
                        <a:t>Rela-tionships</a:t>
                      </a:r>
                      <a:r>
                        <a:rPr lang="nl-NL" sz="900" dirty="0" smtClean="0"/>
                        <a:t>, </a:t>
                      </a:r>
                      <a:r>
                        <a:rPr lang="nl-NL" sz="900" dirty="0" err="1" smtClean="0"/>
                        <a:t>Regen-eration</a:t>
                      </a:r>
                      <a:r>
                        <a:rPr lang="nl-NL" sz="900" dirty="0" smtClean="0"/>
                        <a:t>, </a:t>
                      </a:r>
                      <a:r>
                        <a:rPr lang="nl-NL" sz="900" dirty="0" err="1" smtClean="0"/>
                        <a:t>Happiness</a:t>
                      </a:r>
                      <a:endParaRPr lang="en-US" sz="900" dirty="0"/>
                    </a:p>
                  </p:txBody>
                </p:sp>
                <p:sp>
                  <p:nvSpPr>
                    <p:cNvPr id="25" name="Ovaal 24"/>
                    <p:cNvSpPr/>
                    <p:nvPr/>
                  </p:nvSpPr>
                  <p:spPr>
                    <a:xfrm>
                      <a:off x="1889972" y="4122160"/>
                      <a:ext cx="1800200" cy="180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900" dirty="0" smtClean="0"/>
                        <a:t>C. Local, </a:t>
                      </a:r>
                      <a:r>
                        <a:rPr lang="nl-NL" sz="900" dirty="0" err="1" smtClean="0"/>
                        <a:t>Taxal</a:t>
                      </a:r>
                      <a:r>
                        <a:rPr lang="nl-NL" sz="900" dirty="0" smtClean="0"/>
                        <a:t>, Financial</a:t>
                      </a:r>
                      <a:endParaRPr lang="en-US" sz="900" dirty="0"/>
                    </a:p>
                  </p:txBody>
                </p:sp>
              </p:grpSp>
              <p:sp>
                <p:nvSpPr>
                  <p:cNvPr id="19" name="Ovaal 18"/>
                  <p:cNvSpPr/>
                  <p:nvPr/>
                </p:nvSpPr>
                <p:spPr>
                  <a:xfrm>
                    <a:off x="3420000" y="3211440"/>
                    <a:ext cx="1800200" cy="1800000"/>
                  </a:xfrm>
                  <a:prstGeom prst="ellipse">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smtClean="0">
                        <a:solidFill>
                          <a:schemeClr val="bg1"/>
                        </a:solidFill>
                      </a:rPr>
                      <a:t>G1. Location  </a:t>
                    </a:r>
                    <a:r>
                      <a:rPr lang="en-US" sz="900" dirty="0" smtClean="0">
                        <a:solidFill>
                          <a:schemeClr val="bg1"/>
                        </a:solidFill>
                      </a:rPr>
                      <a:t>31. Common wealth of nature</a:t>
                    </a:r>
                  </a:p>
                </p:txBody>
              </p:sp>
            </p:grpSp>
            <p:sp>
              <p:nvSpPr>
                <p:cNvPr id="27" name="Ovaal 26"/>
                <p:cNvSpPr/>
                <p:nvPr/>
              </p:nvSpPr>
              <p:spPr>
                <a:xfrm>
                  <a:off x="3851920" y="3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20000"/>
                    </a:spcBef>
                    <a:defRPr/>
                  </a:pPr>
                  <a:r>
                    <a:rPr lang="en-US" sz="900" dirty="0" smtClean="0">
                      <a:solidFill>
                        <a:schemeClr val="tx1"/>
                      </a:solidFill>
                    </a:rPr>
                    <a:t>40. Peace &amp; balance with nature</a:t>
                  </a:r>
                </a:p>
              </p:txBody>
            </p:sp>
            <p:sp>
              <p:nvSpPr>
                <p:cNvPr id="29" name="Ovaal 28"/>
                <p:cNvSpPr/>
                <p:nvPr/>
              </p:nvSpPr>
              <p:spPr>
                <a:xfrm>
                  <a:off x="2627784" y="747552"/>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34. Care local service</a:t>
                  </a:r>
                </a:p>
              </p:txBody>
            </p:sp>
            <p:sp>
              <p:nvSpPr>
                <p:cNvPr id="30" name="Ovaal 29"/>
                <p:cNvSpPr/>
                <p:nvPr/>
              </p:nvSpPr>
              <p:spPr>
                <a:xfrm>
                  <a:off x="1368000" y="1467136"/>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38. Right to work on four levels</a:t>
                  </a:r>
                </a:p>
              </p:txBody>
            </p:sp>
            <p:sp>
              <p:nvSpPr>
                <p:cNvPr id="33" name="Ovaal 32"/>
                <p:cNvSpPr/>
                <p:nvPr/>
              </p:nvSpPr>
              <p:spPr>
                <a:xfrm>
                  <a:off x="6335840" y="435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32. Visit common nature</a:t>
                  </a:r>
                </a:p>
              </p:txBody>
            </p:sp>
            <p:sp>
              <p:nvSpPr>
                <p:cNvPr id="34" name="Ovaal 33"/>
                <p:cNvSpPr/>
                <p:nvPr/>
              </p:nvSpPr>
              <p:spPr>
                <a:xfrm>
                  <a:off x="5076056" y="5067552"/>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37. Correct info- and education</a:t>
                  </a:r>
                </a:p>
              </p:txBody>
            </p:sp>
            <p:sp>
              <p:nvSpPr>
                <p:cNvPr id="35" name="Ovaal 34"/>
                <p:cNvSpPr/>
                <p:nvPr/>
              </p:nvSpPr>
              <p:spPr>
                <a:xfrm>
                  <a:off x="3851920" y="57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lgn="ctr">
                    <a:spcBef>
                      <a:spcPct val="20000"/>
                    </a:spcBef>
                    <a:defRPr/>
                  </a:pPr>
                  <a:r>
                    <a:rPr lang="en-US" sz="900" dirty="0" smtClean="0">
                      <a:solidFill>
                        <a:schemeClr val="bg1"/>
                      </a:solidFill>
                    </a:rPr>
                    <a:t>10. </a:t>
                  </a:r>
                </a:p>
                <a:p>
                  <a:pPr marL="342900" lvl="0" indent="-342900" algn="ctr">
                    <a:spcBef>
                      <a:spcPct val="20000"/>
                    </a:spcBef>
                    <a:defRPr/>
                  </a:pPr>
                  <a:r>
                    <a:rPr lang="en-US" sz="900" dirty="0" smtClean="0">
                      <a:solidFill>
                        <a:schemeClr val="bg1"/>
                      </a:solidFill>
                    </a:rPr>
                    <a:t>Equality</a:t>
                  </a:r>
                </a:p>
                <a:p>
                  <a:pPr marL="342900" lvl="0" indent="-342900" algn="ctr">
                    <a:spcBef>
                      <a:spcPct val="20000"/>
                    </a:spcBef>
                    <a:defRPr/>
                  </a:pPr>
                  <a:r>
                    <a:rPr lang="en-US" sz="900" dirty="0" smtClean="0">
                      <a:solidFill>
                        <a:schemeClr val="bg1"/>
                      </a:solidFill>
                    </a:rPr>
                    <a:t> among</a:t>
                  </a:r>
                </a:p>
                <a:p>
                  <a:pPr marL="342900" lvl="0" indent="-342900" algn="ctr">
                    <a:spcBef>
                      <a:spcPct val="20000"/>
                    </a:spcBef>
                    <a:defRPr/>
                  </a:pPr>
                  <a:r>
                    <a:rPr lang="en-US" sz="900" dirty="0" smtClean="0">
                      <a:solidFill>
                        <a:schemeClr val="bg1"/>
                      </a:solidFill>
                    </a:rPr>
                    <a:t> countries  </a:t>
                  </a:r>
                </a:p>
              </p:txBody>
            </p:sp>
            <p:sp>
              <p:nvSpPr>
                <p:cNvPr id="38" name="Ovaal 37"/>
                <p:cNvSpPr/>
                <p:nvPr/>
              </p:nvSpPr>
              <p:spPr>
                <a:xfrm flipH="1">
                  <a:off x="5076056" y="747552"/>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nl-NL" sz="900" dirty="0" smtClean="0"/>
                    <a:t> </a:t>
                  </a:r>
                  <a:endParaRPr lang="en-US" sz="900" dirty="0"/>
                </a:p>
              </p:txBody>
            </p:sp>
            <p:sp>
              <p:nvSpPr>
                <p:cNvPr id="39" name="Ovaal 38"/>
                <p:cNvSpPr/>
                <p:nvPr/>
              </p:nvSpPr>
              <p:spPr>
                <a:xfrm flipH="1">
                  <a:off x="6335840" y="1467552"/>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33. Fertile land &amp; </a:t>
                  </a:r>
                  <a:r>
                    <a:rPr lang="en-US" sz="900" dirty="0" err="1" smtClean="0">
                      <a:solidFill>
                        <a:schemeClr val="tx1"/>
                      </a:solidFill>
                    </a:rPr>
                    <a:t>compensa-tion</a:t>
                  </a:r>
                  <a:endParaRPr lang="en-US" sz="900" dirty="0" smtClean="0">
                    <a:solidFill>
                      <a:schemeClr val="tx1"/>
                    </a:solidFill>
                  </a:endParaRPr>
                </a:p>
              </p:txBody>
            </p:sp>
            <p:sp>
              <p:nvSpPr>
                <p:cNvPr id="42" name="Ovaal 41"/>
                <p:cNvSpPr/>
                <p:nvPr/>
              </p:nvSpPr>
              <p:spPr>
                <a:xfrm>
                  <a:off x="2627784" y="507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35. Energy, internet, telephone</a:t>
                  </a:r>
                </a:p>
              </p:txBody>
            </p:sp>
            <p:sp>
              <p:nvSpPr>
                <p:cNvPr id="43" name="Ovaal 42"/>
                <p:cNvSpPr/>
                <p:nvPr/>
              </p:nvSpPr>
              <p:spPr>
                <a:xfrm>
                  <a:off x="1368000" y="4356000"/>
                  <a:ext cx="1440160" cy="1440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39. Labor and exchange his land</a:t>
                  </a:r>
                </a:p>
              </p:txBody>
            </p:sp>
            <p:sp>
              <p:nvSpPr>
                <p:cNvPr id="44" name="Ovaal 43"/>
                <p:cNvSpPr/>
                <p:nvPr/>
              </p:nvSpPr>
              <p:spPr>
                <a:xfrm>
                  <a:off x="1368000" y="29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bg1"/>
                      </a:solidFill>
                    </a:rPr>
                    <a:t>2. End hunger | Sust. Agriculture</a:t>
                  </a:r>
                </a:p>
              </p:txBody>
            </p:sp>
            <p:sp>
              <p:nvSpPr>
                <p:cNvPr id="45" name="Ovaal 44"/>
                <p:cNvSpPr/>
                <p:nvPr/>
              </p:nvSpPr>
              <p:spPr>
                <a:xfrm>
                  <a:off x="6336000" y="29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bg1"/>
                      </a:solidFill>
                    </a:rPr>
                    <a:t>1. End poverty</a:t>
                  </a:r>
                  <a:endParaRPr lang="en-US" sz="900" b="1" dirty="0">
                    <a:solidFill>
                      <a:schemeClr val="bg1"/>
                    </a:solidFill>
                  </a:endParaRPr>
                </a:p>
              </p:txBody>
            </p:sp>
            <p:sp>
              <p:nvSpPr>
                <p:cNvPr id="48" name="Ovaal 47"/>
                <p:cNvSpPr/>
                <p:nvPr/>
              </p:nvSpPr>
              <p:spPr>
                <a:xfrm>
                  <a:off x="2628000" y="-684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8. Sust. decent work for all  </a:t>
                  </a:r>
                </a:p>
                <a:p>
                  <a:pPr algn="ctr"/>
                  <a:endParaRPr lang="en-US" sz="900" b="1" dirty="0">
                    <a:solidFill>
                      <a:schemeClr val="tx1"/>
                    </a:solidFill>
                  </a:endParaRPr>
                </a:p>
              </p:txBody>
            </p:sp>
            <p:sp>
              <p:nvSpPr>
                <p:cNvPr id="49" name="Ovaal 48"/>
                <p:cNvSpPr/>
                <p:nvPr/>
              </p:nvSpPr>
              <p:spPr>
                <a:xfrm>
                  <a:off x="1368000" y="3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9. Sust. infra &amp; industry</a:t>
                  </a:r>
                </a:p>
              </p:txBody>
            </p:sp>
            <p:sp>
              <p:nvSpPr>
                <p:cNvPr id="50" name="Ovaal 49"/>
                <p:cNvSpPr/>
                <p:nvPr/>
              </p:nvSpPr>
              <p:spPr>
                <a:xfrm>
                  <a:off x="6336000" y="57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4. Life-long education </a:t>
                  </a:r>
                </a:p>
              </p:txBody>
            </p:sp>
            <p:sp>
              <p:nvSpPr>
                <p:cNvPr id="51" name="Ovaal 50"/>
                <p:cNvSpPr/>
                <p:nvPr/>
              </p:nvSpPr>
              <p:spPr>
                <a:xfrm>
                  <a:off x="5076056" y="65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5. Gender equality</a:t>
                  </a:r>
                  <a:endParaRPr lang="en-US" sz="900" b="1" dirty="0">
                    <a:solidFill>
                      <a:schemeClr val="tx1"/>
                    </a:solidFill>
                  </a:endParaRPr>
                </a:p>
              </p:txBody>
            </p:sp>
            <p:sp>
              <p:nvSpPr>
                <p:cNvPr id="52" name="Ovaal 51"/>
                <p:cNvSpPr/>
                <p:nvPr/>
              </p:nvSpPr>
              <p:spPr>
                <a:xfrm>
                  <a:off x="1367448" y="57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7. Sust. energy for all </a:t>
                  </a:r>
                </a:p>
              </p:txBody>
            </p:sp>
            <p:sp>
              <p:nvSpPr>
                <p:cNvPr id="53" name="Ovaal 52"/>
                <p:cNvSpPr/>
                <p:nvPr/>
              </p:nvSpPr>
              <p:spPr>
                <a:xfrm>
                  <a:off x="2627784" y="651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lgn="ctr">
                    <a:spcBef>
                      <a:spcPct val="20000"/>
                    </a:spcBef>
                    <a:defRPr/>
                  </a:pPr>
                  <a:r>
                    <a:rPr lang="en-US" sz="900" dirty="0" smtClean="0">
                      <a:solidFill>
                        <a:schemeClr val="tx1"/>
                      </a:solidFill>
                    </a:rPr>
                    <a:t>10. </a:t>
                  </a:r>
                </a:p>
                <a:p>
                  <a:pPr marL="342900" lvl="0" indent="-342900" algn="ctr">
                    <a:spcBef>
                      <a:spcPct val="20000"/>
                    </a:spcBef>
                    <a:defRPr/>
                  </a:pPr>
                  <a:r>
                    <a:rPr lang="en-US" sz="900" dirty="0" smtClean="0">
                      <a:solidFill>
                        <a:schemeClr val="tx1"/>
                      </a:solidFill>
                    </a:rPr>
                    <a:t>Equality</a:t>
                  </a:r>
                </a:p>
                <a:p>
                  <a:pPr marL="342900" lvl="0" indent="-342900" algn="ctr">
                    <a:spcBef>
                      <a:spcPct val="20000"/>
                    </a:spcBef>
                    <a:defRPr/>
                  </a:pPr>
                  <a:r>
                    <a:rPr lang="en-US" sz="900" dirty="0" smtClean="0">
                      <a:solidFill>
                        <a:schemeClr val="tx1"/>
                      </a:solidFill>
                    </a:rPr>
                    <a:t> among</a:t>
                  </a:r>
                </a:p>
                <a:p>
                  <a:pPr marL="342900" lvl="0" indent="-342900" algn="ctr">
                    <a:spcBef>
                      <a:spcPct val="20000"/>
                    </a:spcBef>
                    <a:defRPr/>
                  </a:pPr>
                  <a:r>
                    <a:rPr lang="en-US" sz="900" dirty="0" smtClean="0">
                      <a:solidFill>
                        <a:schemeClr val="tx1"/>
                      </a:solidFill>
                    </a:rPr>
                    <a:t> countries  </a:t>
                  </a:r>
                </a:p>
              </p:txBody>
            </p:sp>
            <p:sp>
              <p:nvSpPr>
                <p:cNvPr id="54" name="Ovaal 53"/>
                <p:cNvSpPr/>
                <p:nvPr/>
              </p:nvSpPr>
              <p:spPr>
                <a:xfrm>
                  <a:off x="7596000" y="36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55" name="Ovaal 54"/>
                <p:cNvSpPr/>
                <p:nvPr/>
              </p:nvSpPr>
              <p:spPr>
                <a:xfrm>
                  <a:off x="7596000" y="219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56" name="Ovaal 55"/>
                <p:cNvSpPr/>
                <p:nvPr/>
              </p:nvSpPr>
              <p:spPr>
                <a:xfrm>
                  <a:off x="107504" y="219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6. Water and sanitation </a:t>
                  </a:r>
                </a:p>
              </p:txBody>
            </p:sp>
            <p:sp>
              <p:nvSpPr>
                <p:cNvPr id="57" name="Ovaal 56"/>
                <p:cNvSpPr/>
                <p:nvPr/>
              </p:nvSpPr>
              <p:spPr>
                <a:xfrm>
                  <a:off x="107504" y="363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2. End hunger | Sust. Agriculture</a:t>
                  </a:r>
                </a:p>
              </p:txBody>
            </p:sp>
            <p:sp>
              <p:nvSpPr>
                <p:cNvPr id="60" name="Ovaal 59"/>
                <p:cNvSpPr/>
                <p:nvPr/>
              </p:nvSpPr>
              <p:spPr>
                <a:xfrm>
                  <a:off x="3851920" y="7236000"/>
                  <a:ext cx="1440160" cy="1440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900" dirty="0" smtClean="0">
                      <a:solidFill>
                        <a:schemeClr val="tx1"/>
                      </a:solidFill>
                    </a:rPr>
                    <a:t>13. Combat climate change </a:t>
                  </a:r>
                  <a:endParaRPr lang="en-US" sz="900" b="1" dirty="0">
                    <a:solidFill>
                      <a:schemeClr val="tx1"/>
                    </a:solidFill>
                  </a:endParaRPr>
                </a:p>
              </p:txBody>
            </p:sp>
            <p:sp>
              <p:nvSpPr>
                <p:cNvPr id="61" name="Ovaal 60"/>
                <p:cNvSpPr/>
                <p:nvPr/>
              </p:nvSpPr>
              <p:spPr>
                <a:xfrm>
                  <a:off x="107504" y="507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14. Sust. marine resources </a:t>
                  </a:r>
                </a:p>
              </p:txBody>
            </p:sp>
            <p:sp>
              <p:nvSpPr>
                <p:cNvPr id="62" name="Ovaal 61"/>
                <p:cNvSpPr/>
                <p:nvPr/>
              </p:nvSpPr>
              <p:spPr>
                <a:xfrm>
                  <a:off x="108000" y="747552"/>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20000"/>
                    </a:spcBef>
                    <a:defRPr/>
                  </a:pPr>
                  <a:r>
                    <a:rPr lang="en-US" sz="900" dirty="0" smtClean="0">
                      <a:solidFill>
                        <a:schemeClr val="tx1"/>
                      </a:solidFill>
                    </a:rPr>
                    <a:t>15. Sust. Ecosystems </a:t>
                  </a:r>
                </a:p>
              </p:txBody>
            </p:sp>
            <p:sp>
              <p:nvSpPr>
                <p:cNvPr id="63" name="Ovaal 62"/>
                <p:cNvSpPr/>
                <p:nvPr/>
              </p:nvSpPr>
              <p:spPr>
                <a:xfrm>
                  <a:off x="7596336" y="75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12. Sust. </a:t>
                  </a:r>
                  <a:r>
                    <a:rPr lang="en-US" sz="900" dirty="0" err="1" smtClean="0">
                      <a:solidFill>
                        <a:schemeClr val="tx1"/>
                      </a:solidFill>
                    </a:rPr>
                    <a:t>Consump-tion</a:t>
                  </a:r>
                  <a:r>
                    <a:rPr lang="en-US" sz="900" dirty="0" smtClean="0">
                      <a:solidFill>
                        <a:schemeClr val="tx1"/>
                      </a:solidFill>
                    </a:rPr>
                    <a:t> </a:t>
                  </a:r>
                </a:p>
              </p:txBody>
            </p:sp>
            <p:sp>
              <p:nvSpPr>
                <p:cNvPr id="64" name="Ovaal 63"/>
                <p:cNvSpPr/>
                <p:nvPr/>
              </p:nvSpPr>
              <p:spPr>
                <a:xfrm>
                  <a:off x="7596000" y="5076000"/>
                  <a:ext cx="1440160" cy="1440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11.Sust. cities and settle-</a:t>
                  </a:r>
                  <a:r>
                    <a:rPr lang="en-US" sz="900" dirty="0" err="1" smtClean="0">
                      <a:solidFill>
                        <a:schemeClr val="tx1"/>
                      </a:solidFill>
                    </a:rPr>
                    <a:t>ments</a:t>
                  </a:r>
                  <a:r>
                    <a:rPr lang="en-US" sz="900" dirty="0" smtClean="0">
                      <a:solidFill>
                        <a:schemeClr val="tx1"/>
                      </a:solidFill>
                    </a:rPr>
                    <a:t> </a:t>
                  </a:r>
                </a:p>
              </p:txBody>
            </p:sp>
            <p:sp>
              <p:nvSpPr>
                <p:cNvPr id="65" name="Ovaal 64"/>
                <p:cNvSpPr/>
                <p:nvPr/>
              </p:nvSpPr>
              <p:spPr>
                <a:xfrm>
                  <a:off x="3851920" y="-1404000"/>
                  <a:ext cx="1440160" cy="1440000"/>
                </a:xfrm>
                <a:prstGeom prst="ellipse">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b="1" dirty="0" smtClean="0">
                      <a:solidFill>
                        <a:schemeClr val="tx1"/>
                      </a:solidFill>
                    </a:rPr>
                    <a:t>G2. &lt;- D. COMMONS, </a:t>
                  </a:r>
                  <a:r>
                    <a:rPr lang="nl-NL" sz="900" b="1" dirty="0" err="1" smtClean="0">
                      <a:solidFill>
                        <a:schemeClr val="tx1"/>
                      </a:solidFill>
                    </a:rPr>
                    <a:t>Religical</a:t>
                  </a:r>
                  <a:r>
                    <a:rPr lang="nl-NL" sz="900" b="1" dirty="0" smtClean="0">
                      <a:solidFill>
                        <a:schemeClr val="tx1"/>
                      </a:solidFill>
                    </a:rPr>
                    <a:t>, </a:t>
                  </a:r>
                </a:p>
                <a:p>
                  <a:pPr algn="ctr"/>
                  <a:r>
                    <a:rPr lang="nl-NL" sz="900" b="1" dirty="0" err="1" smtClean="0">
                      <a:solidFill>
                        <a:schemeClr val="tx1"/>
                      </a:solidFill>
                    </a:rPr>
                    <a:t>Citizen</a:t>
                  </a:r>
                  <a:r>
                    <a:rPr lang="nl-NL" sz="900" b="1" dirty="0" smtClean="0">
                      <a:solidFill>
                        <a:schemeClr val="tx1"/>
                      </a:solidFill>
                    </a:rPr>
                    <a:t> -&gt;</a:t>
                  </a:r>
                  <a:endParaRPr lang="en-US" sz="900" b="1" dirty="0" smtClean="0">
                    <a:solidFill>
                      <a:schemeClr val="tx1"/>
                    </a:solidFill>
                  </a:endParaRPr>
                </a:p>
              </p:txBody>
            </p:sp>
            <p:sp>
              <p:nvSpPr>
                <p:cNvPr id="66" name="Ovaal 65"/>
                <p:cNvSpPr>
                  <a:spLocks noChangeAspect="1"/>
                </p:cNvSpPr>
                <p:nvPr/>
              </p:nvSpPr>
              <p:spPr>
                <a:xfrm>
                  <a:off x="-468000" y="-1404000"/>
                  <a:ext cx="10080000" cy="1008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59" name="Ovaal 58"/>
                <p:cNvSpPr/>
                <p:nvPr/>
              </p:nvSpPr>
              <p:spPr>
                <a:xfrm>
                  <a:off x="6336000" y="36000"/>
                  <a:ext cx="1440160" cy="1440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dirty="0" smtClean="0">
                      <a:solidFill>
                        <a:schemeClr val="tx1"/>
                      </a:solidFill>
                    </a:rPr>
                    <a:t> </a:t>
                  </a:r>
                  <a:endParaRPr lang="en-US" sz="900" dirty="0">
                    <a:solidFill>
                      <a:schemeClr val="tx1"/>
                    </a:solidFill>
                  </a:endParaRPr>
                </a:p>
              </p:txBody>
            </p:sp>
          </p:grpSp>
          <p:sp>
            <p:nvSpPr>
              <p:cNvPr id="67" name="Ovaal 66"/>
              <p:cNvSpPr>
                <a:spLocks noChangeAspect="1"/>
              </p:cNvSpPr>
              <p:nvPr/>
            </p:nvSpPr>
            <p:spPr>
              <a:xfrm>
                <a:off x="2735912" y="-171400"/>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68" name="Ovaal 67"/>
              <p:cNvSpPr>
                <a:spLocks noChangeAspect="1"/>
              </p:cNvSpPr>
              <p:nvPr/>
            </p:nvSpPr>
            <p:spPr>
              <a:xfrm>
                <a:off x="2735912" y="6093296"/>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69" name="Ovaal 68"/>
              <p:cNvSpPr>
                <a:spLocks noChangeAspect="1"/>
              </p:cNvSpPr>
              <p:nvPr/>
            </p:nvSpPr>
            <p:spPr>
              <a:xfrm>
                <a:off x="6336312" y="6093296"/>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0" name="Ovaal 69"/>
              <p:cNvSpPr>
                <a:spLocks noChangeAspect="1"/>
              </p:cNvSpPr>
              <p:nvPr/>
            </p:nvSpPr>
            <p:spPr>
              <a:xfrm>
                <a:off x="8172000" y="2961064"/>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1" name="Ovaal 70"/>
              <p:cNvSpPr>
                <a:spLocks noChangeAspect="1"/>
              </p:cNvSpPr>
              <p:nvPr/>
            </p:nvSpPr>
            <p:spPr>
              <a:xfrm>
                <a:off x="899592" y="2961064"/>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72" name="Ovaal 71"/>
              <p:cNvSpPr>
                <a:spLocks noChangeAspect="1"/>
              </p:cNvSpPr>
              <p:nvPr/>
            </p:nvSpPr>
            <p:spPr>
              <a:xfrm>
                <a:off x="6336312" y="-171400"/>
                <a:ext cx="1044000" cy="1044000"/>
              </a:xfrm>
              <a:prstGeom prst="ellipse">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grpSp>
        <p:sp>
          <p:nvSpPr>
            <p:cNvPr id="76" name="Ovaal 75"/>
            <p:cNvSpPr/>
            <p:nvPr/>
          </p:nvSpPr>
          <p:spPr>
            <a:xfrm>
              <a:off x="5436096" y="368776"/>
              <a:ext cx="1044116" cy="1044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20000"/>
                </a:spcBef>
                <a:defRPr/>
              </a:pPr>
              <a:r>
                <a:rPr lang="en-US" sz="900" dirty="0" smtClean="0">
                  <a:solidFill>
                    <a:schemeClr val="tx1"/>
                  </a:solidFill>
                </a:rPr>
                <a:t>16. Peaceful societies </a:t>
              </a:r>
            </a:p>
          </p:txBody>
        </p:sp>
        <p:sp>
          <p:nvSpPr>
            <p:cNvPr id="78" name="Ovaal 77"/>
            <p:cNvSpPr>
              <a:spLocks noChangeAspect="1"/>
            </p:cNvSpPr>
            <p:nvPr/>
          </p:nvSpPr>
          <p:spPr>
            <a:xfrm flipH="1">
              <a:off x="6336312" y="872948"/>
              <a:ext cx="1044000" cy="1043884"/>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900" dirty="0" smtClean="0">
                  <a:solidFill>
                    <a:schemeClr val="tx1"/>
                  </a:solidFill>
                </a:rPr>
                <a:t>17. Partner-ship </a:t>
              </a:r>
              <a:r>
                <a:rPr lang="en-US" sz="900" dirty="0" err="1" smtClean="0">
                  <a:solidFill>
                    <a:schemeClr val="tx1"/>
                  </a:solidFill>
                </a:rPr>
                <a:t>devel-opment</a:t>
              </a:r>
              <a:r>
                <a:rPr lang="en-US" sz="900" dirty="0" smtClean="0">
                  <a:solidFill>
                    <a:schemeClr val="tx1"/>
                  </a:solidFill>
                </a:rPr>
                <a:t> Finance</a:t>
              </a:r>
              <a:r>
                <a:rPr lang="nl-NL" sz="900" dirty="0" smtClean="0"/>
                <a:t> </a:t>
              </a:r>
              <a:endParaRPr lang="en-US" sz="900" dirty="0"/>
            </a:p>
          </p:txBody>
        </p:sp>
        <p:sp>
          <p:nvSpPr>
            <p:cNvPr id="82" name="Ovaal 81"/>
            <p:cNvSpPr/>
            <p:nvPr/>
          </p:nvSpPr>
          <p:spPr>
            <a:xfrm flipH="1">
              <a:off x="7250400" y="2433600"/>
              <a:ext cx="1044116" cy="1044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900" dirty="0" smtClean="0">
                  <a:solidFill>
                    <a:schemeClr val="tx1"/>
                  </a:solidFill>
                </a:rPr>
                <a:t> 3. Healthy well-being lives </a:t>
              </a:r>
            </a:p>
          </p:txBody>
        </p:sp>
        <p:sp>
          <p:nvSpPr>
            <p:cNvPr id="83" name="Ovaal 82"/>
            <p:cNvSpPr/>
            <p:nvPr/>
          </p:nvSpPr>
          <p:spPr>
            <a:xfrm>
              <a:off x="7250400" y="3477600"/>
              <a:ext cx="1044116" cy="10440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1. End poverty</a:t>
              </a:r>
              <a:endParaRPr lang="en-US" sz="900" b="1" dirty="0">
                <a:solidFill>
                  <a:schemeClr val="tx1"/>
                </a:solidFill>
              </a:endParaRPr>
            </a:p>
          </p:txBody>
        </p:sp>
        <p:sp>
          <p:nvSpPr>
            <p:cNvPr id="96" name="Ovaal 95"/>
            <p:cNvSpPr/>
            <p:nvPr/>
          </p:nvSpPr>
          <p:spPr>
            <a:xfrm>
              <a:off x="5425200" y="1389600"/>
              <a:ext cx="1044116" cy="10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36. Pollution quote</a:t>
              </a:r>
            </a:p>
          </p:txBody>
        </p:sp>
      </p:grpSp>
      <p:sp>
        <p:nvSpPr>
          <p:cNvPr id="73" name="Ovaal 72"/>
          <p:cNvSpPr>
            <a:spLocks noChangeAspect="1"/>
          </p:cNvSpPr>
          <p:nvPr/>
        </p:nvSpPr>
        <p:spPr>
          <a:xfrm>
            <a:off x="6336196" y="6093296"/>
            <a:ext cx="1044116" cy="10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solidFill>
                  <a:srgbClr val="FF0000"/>
                </a:solidFill>
              </a:rPr>
              <a:t>G5. Population &amp; Creative Potential </a:t>
            </a:r>
          </a:p>
        </p:txBody>
      </p:sp>
      <p:sp>
        <p:nvSpPr>
          <p:cNvPr id="75" name="Ovaal 74"/>
          <p:cNvSpPr>
            <a:spLocks noChangeAspect="1"/>
          </p:cNvSpPr>
          <p:nvPr/>
        </p:nvSpPr>
        <p:spPr>
          <a:xfrm>
            <a:off x="2735796" y="-171400"/>
            <a:ext cx="1044116" cy="10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t>G4. Resources: Climate, Things &amp; Tech</a:t>
            </a:r>
          </a:p>
        </p:txBody>
      </p:sp>
      <p:sp>
        <p:nvSpPr>
          <p:cNvPr id="79" name="Ovaal 78"/>
          <p:cNvSpPr>
            <a:spLocks noChangeAspect="1"/>
          </p:cNvSpPr>
          <p:nvPr/>
        </p:nvSpPr>
        <p:spPr>
          <a:xfrm>
            <a:off x="6336000" y="-171400"/>
            <a:ext cx="1044116" cy="10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t>G6. Sustain-ability</a:t>
            </a:r>
          </a:p>
        </p:txBody>
      </p:sp>
      <p:sp>
        <p:nvSpPr>
          <p:cNvPr id="80" name="Ovaal 79"/>
          <p:cNvSpPr>
            <a:spLocks noChangeAspect="1"/>
          </p:cNvSpPr>
          <p:nvPr/>
        </p:nvSpPr>
        <p:spPr>
          <a:xfrm>
            <a:off x="2735796" y="6093296"/>
            <a:ext cx="1044116" cy="10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solidFill>
                  <a:srgbClr val="FF0000"/>
                </a:solidFill>
              </a:rPr>
              <a:t>G8. </a:t>
            </a:r>
            <a:r>
              <a:rPr lang="en-US" sz="900" dirty="0" err="1" smtClean="0">
                <a:solidFill>
                  <a:srgbClr val="FF0000"/>
                </a:solidFill>
              </a:rPr>
              <a:t>Implemen-tation</a:t>
            </a:r>
            <a:r>
              <a:rPr lang="en-US" sz="900" dirty="0" smtClean="0">
                <a:solidFill>
                  <a:srgbClr val="FF0000"/>
                </a:solidFill>
              </a:rPr>
              <a:t> &amp; Mgt.</a:t>
            </a:r>
          </a:p>
        </p:txBody>
      </p:sp>
      <p:sp>
        <p:nvSpPr>
          <p:cNvPr id="85" name="Ovaal 84"/>
          <p:cNvSpPr>
            <a:spLocks noChangeAspect="1"/>
          </p:cNvSpPr>
          <p:nvPr/>
        </p:nvSpPr>
        <p:spPr>
          <a:xfrm>
            <a:off x="899592" y="2961064"/>
            <a:ext cx="1044116" cy="1044000"/>
          </a:xfrm>
          <a:prstGeom prst="ellipse">
            <a:avLst/>
          </a:prstGeom>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dirty="0" smtClean="0"/>
              <a:t>G9. Risk Mgt &amp; Disaster Avoidance</a:t>
            </a:r>
            <a:endParaRPr lang="en-US" sz="900" dirty="0"/>
          </a:p>
        </p:txBody>
      </p:sp>
      <p:sp>
        <p:nvSpPr>
          <p:cNvPr id="86" name="Ovaal 85"/>
          <p:cNvSpPr>
            <a:spLocks noChangeAspect="1"/>
          </p:cNvSpPr>
          <p:nvPr/>
        </p:nvSpPr>
        <p:spPr>
          <a:xfrm>
            <a:off x="8172400" y="2961064"/>
            <a:ext cx="1044116" cy="1044000"/>
          </a:xfrm>
          <a:prstGeom prst="ellipse">
            <a:avLst/>
          </a:prstGeom>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dirty="0" smtClean="0"/>
              <a:t>G7. Sustainability Plan &amp; Monitor</a:t>
            </a:r>
          </a:p>
        </p:txBody>
      </p:sp>
      <p:sp>
        <p:nvSpPr>
          <p:cNvPr id="87" name="Ovaal 86"/>
          <p:cNvSpPr/>
          <p:nvPr/>
        </p:nvSpPr>
        <p:spPr>
          <a:xfrm>
            <a:off x="899592" y="1916832"/>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88" name="Ovaal 87"/>
          <p:cNvSpPr/>
          <p:nvPr/>
        </p:nvSpPr>
        <p:spPr>
          <a:xfrm>
            <a:off x="899592" y="4005064"/>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0" name="Ovaal 89"/>
          <p:cNvSpPr/>
          <p:nvPr/>
        </p:nvSpPr>
        <p:spPr>
          <a:xfrm>
            <a:off x="8172400" y="4005064"/>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1" name="Ovaal 90"/>
          <p:cNvSpPr/>
          <p:nvPr/>
        </p:nvSpPr>
        <p:spPr>
          <a:xfrm>
            <a:off x="8172400" y="1916832"/>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2" name="Ovaal 91"/>
          <p:cNvSpPr/>
          <p:nvPr/>
        </p:nvSpPr>
        <p:spPr>
          <a:xfrm>
            <a:off x="7272300" y="332656"/>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5" name="Ovaal 94"/>
          <p:cNvSpPr/>
          <p:nvPr/>
        </p:nvSpPr>
        <p:spPr>
          <a:xfrm>
            <a:off x="7272300" y="5589240"/>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8" name="Ovaal 97"/>
          <p:cNvSpPr/>
          <p:nvPr/>
        </p:nvSpPr>
        <p:spPr>
          <a:xfrm>
            <a:off x="1799692" y="332656"/>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defRPr/>
            </a:pPr>
            <a:r>
              <a:rPr lang="en-US" sz="900" dirty="0" smtClean="0">
                <a:solidFill>
                  <a:schemeClr val="bg1"/>
                </a:solidFill>
              </a:rPr>
              <a:t>1</a:t>
            </a:r>
          </a:p>
        </p:txBody>
      </p:sp>
      <p:sp>
        <p:nvSpPr>
          <p:cNvPr id="99" name="Ovaal 98"/>
          <p:cNvSpPr>
            <a:spLocks noChangeAspect="1"/>
          </p:cNvSpPr>
          <p:nvPr/>
        </p:nvSpPr>
        <p:spPr>
          <a:xfrm>
            <a:off x="7272300" y="332656"/>
            <a:ext cx="1044116" cy="10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900" b="1" dirty="0" smtClean="0"/>
              <a:t>S7. Setup The four types of income</a:t>
            </a:r>
          </a:p>
        </p:txBody>
      </p:sp>
      <p:sp>
        <p:nvSpPr>
          <p:cNvPr id="100" name="Ovaal 99"/>
          <p:cNvSpPr>
            <a:spLocks noChangeAspect="1"/>
          </p:cNvSpPr>
          <p:nvPr/>
        </p:nvSpPr>
        <p:spPr>
          <a:xfrm>
            <a:off x="8172400" y="4005064"/>
            <a:ext cx="1044116" cy="104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900" b="1" dirty="0" smtClean="0"/>
              <a:t>S3. Common Rules of Law</a:t>
            </a:r>
          </a:p>
        </p:txBody>
      </p:sp>
      <p:sp>
        <p:nvSpPr>
          <p:cNvPr id="101" name="Ovaal 100"/>
          <p:cNvSpPr>
            <a:spLocks noChangeAspect="1"/>
          </p:cNvSpPr>
          <p:nvPr/>
        </p:nvSpPr>
        <p:spPr>
          <a:xfrm>
            <a:off x="899592" y="1916832"/>
            <a:ext cx="1044116" cy="10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900" b="1" dirty="0" smtClean="0"/>
              <a:t>S4. New financial blueprint </a:t>
            </a:r>
          </a:p>
        </p:txBody>
      </p:sp>
      <p:sp>
        <p:nvSpPr>
          <p:cNvPr id="102" name="Ovaal 101"/>
          <p:cNvSpPr>
            <a:spLocks noChangeAspect="1"/>
          </p:cNvSpPr>
          <p:nvPr/>
        </p:nvSpPr>
        <p:spPr>
          <a:xfrm>
            <a:off x="899592" y="4005064"/>
            <a:ext cx="1044116" cy="10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900" b="1" dirty="0" smtClean="0"/>
              <a:t>S2. Bronning Rights</a:t>
            </a:r>
          </a:p>
        </p:txBody>
      </p:sp>
      <p:sp>
        <p:nvSpPr>
          <p:cNvPr id="103" name="Ovaal 102"/>
          <p:cNvSpPr>
            <a:spLocks noChangeAspect="1"/>
          </p:cNvSpPr>
          <p:nvPr/>
        </p:nvSpPr>
        <p:spPr>
          <a:xfrm>
            <a:off x="8172400" y="1916832"/>
            <a:ext cx="1044116" cy="10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900" b="1" dirty="0" smtClean="0"/>
              <a:t>S5. Claiming Common means</a:t>
            </a:r>
          </a:p>
        </p:txBody>
      </p:sp>
      <p:sp>
        <p:nvSpPr>
          <p:cNvPr id="104" name="Ovaal 103"/>
          <p:cNvSpPr>
            <a:spLocks noChangeAspect="1"/>
          </p:cNvSpPr>
          <p:nvPr/>
        </p:nvSpPr>
        <p:spPr>
          <a:xfrm>
            <a:off x="1835696" y="5589240"/>
            <a:ext cx="1044116" cy="10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900" b="1" dirty="0" smtClean="0"/>
              <a:t>S6. Global Tax Regime </a:t>
            </a:r>
          </a:p>
        </p:txBody>
      </p:sp>
      <p:sp>
        <p:nvSpPr>
          <p:cNvPr id="105" name="Ovaal 104"/>
          <p:cNvSpPr>
            <a:spLocks noChangeAspect="1"/>
          </p:cNvSpPr>
          <p:nvPr/>
        </p:nvSpPr>
        <p:spPr>
          <a:xfrm>
            <a:off x="1799692" y="332656"/>
            <a:ext cx="1044116" cy="1044000"/>
          </a:xfrm>
          <a:prstGeom prst="ellipse">
            <a:avLst/>
          </a:prstGeom>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900" b="1" dirty="0" smtClean="0">
                <a:solidFill>
                  <a:schemeClr val="tx1"/>
                </a:solidFill>
              </a:rPr>
              <a:t>S1. </a:t>
            </a:r>
          </a:p>
          <a:p>
            <a:pPr algn="ctr">
              <a:buNone/>
            </a:pPr>
            <a:r>
              <a:rPr lang="en-US" sz="900" b="1" dirty="0" smtClean="0">
                <a:solidFill>
                  <a:schemeClr val="tx1"/>
                </a:solidFill>
              </a:rPr>
              <a:t>One World Govern-</a:t>
            </a:r>
            <a:r>
              <a:rPr lang="en-US" sz="900" b="1" dirty="0" err="1" smtClean="0">
                <a:solidFill>
                  <a:schemeClr val="tx1"/>
                </a:solidFill>
              </a:rPr>
              <a:t>ment</a:t>
            </a:r>
            <a:endParaRPr lang="en-US" sz="900" b="1" dirty="0" smtClean="0">
              <a:solidFill>
                <a:schemeClr val="tx1"/>
              </a:solidFill>
            </a:endParaRPr>
          </a:p>
        </p:txBody>
      </p:sp>
      <p:sp>
        <p:nvSpPr>
          <p:cNvPr id="106" name="Ovaal 105"/>
          <p:cNvSpPr>
            <a:spLocks noChangeAspect="1"/>
          </p:cNvSpPr>
          <p:nvPr/>
        </p:nvSpPr>
        <p:spPr>
          <a:xfrm>
            <a:off x="7272300" y="5589240"/>
            <a:ext cx="1044116" cy="104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None/>
            </a:pPr>
            <a:r>
              <a:rPr lang="en-US" sz="900" b="1" dirty="0" smtClean="0"/>
              <a:t>©</a:t>
            </a:r>
          </a:p>
          <a:p>
            <a:pPr algn="ctr">
              <a:buNone/>
            </a:pPr>
            <a:r>
              <a:rPr lang="en-US" sz="900" b="1" dirty="0" smtClean="0"/>
              <a:t>By Emile van Essen  </a:t>
            </a:r>
          </a:p>
          <a:p>
            <a:pPr algn="ctr">
              <a:buNone/>
            </a:pPr>
            <a:r>
              <a:rPr lang="en-US" sz="900" b="1" dirty="0" smtClean="0"/>
              <a:t>- WSF</a:t>
            </a:r>
          </a:p>
        </p:txBody>
      </p:sp>
      <p:sp>
        <p:nvSpPr>
          <p:cNvPr id="107" name="Ovaal 106"/>
          <p:cNvSpPr/>
          <p:nvPr/>
        </p:nvSpPr>
        <p:spPr>
          <a:xfrm>
            <a:off x="3635896" y="-711344"/>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noFill/>
              </a:rPr>
              <a:t>8. Sust. decent work for all  </a:t>
            </a:r>
          </a:p>
          <a:p>
            <a:pPr algn="ctr"/>
            <a:endParaRPr lang="en-US" sz="900" b="1" dirty="0">
              <a:noFill/>
            </a:endParaRPr>
          </a:p>
        </p:txBody>
      </p:sp>
      <p:sp>
        <p:nvSpPr>
          <p:cNvPr id="108" name="Ovaal 107"/>
          <p:cNvSpPr/>
          <p:nvPr/>
        </p:nvSpPr>
        <p:spPr>
          <a:xfrm>
            <a:off x="5436096" y="-711344"/>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noFill/>
              </a:rPr>
              <a:t>8. Sust. decent work for all  </a:t>
            </a:r>
          </a:p>
          <a:p>
            <a:pPr algn="ctr"/>
            <a:endParaRPr lang="en-US" sz="900" b="1" dirty="0">
              <a:noFill/>
            </a:endParaRPr>
          </a:p>
        </p:txBody>
      </p:sp>
      <p:sp>
        <p:nvSpPr>
          <p:cNvPr id="109" name="Ovaal 108"/>
          <p:cNvSpPr/>
          <p:nvPr/>
        </p:nvSpPr>
        <p:spPr>
          <a:xfrm>
            <a:off x="8172400" y="872832"/>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noFill/>
              </a:rPr>
              <a:t>8. Sust. decent work for all  </a:t>
            </a:r>
          </a:p>
          <a:p>
            <a:pPr algn="ctr"/>
            <a:endParaRPr lang="en-US" sz="900" b="1" dirty="0">
              <a:noFill/>
            </a:endParaRPr>
          </a:p>
        </p:txBody>
      </p:sp>
      <p:sp>
        <p:nvSpPr>
          <p:cNvPr id="110" name="Ovaal 109"/>
          <p:cNvSpPr/>
          <p:nvPr/>
        </p:nvSpPr>
        <p:spPr>
          <a:xfrm>
            <a:off x="8172400" y="5049296"/>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noFill/>
              </a:rPr>
              <a:t>8. Sust. decent work for all  </a:t>
            </a:r>
          </a:p>
          <a:p>
            <a:pPr algn="ctr"/>
            <a:endParaRPr lang="en-US" sz="900" b="1" dirty="0">
              <a:noFill/>
            </a:endParaRPr>
          </a:p>
        </p:txBody>
      </p:sp>
      <p:sp>
        <p:nvSpPr>
          <p:cNvPr id="111" name="Ovaal 110"/>
          <p:cNvSpPr/>
          <p:nvPr/>
        </p:nvSpPr>
        <p:spPr>
          <a:xfrm>
            <a:off x="5436096" y="6633472"/>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noFill/>
              </a:rPr>
              <a:t>8. Sust. decent work for all  </a:t>
            </a:r>
          </a:p>
          <a:p>
            <a:pPr algn="ctr"/>
            <a:endParaRPr lang="en-US" sz="900" b="1" dirty="0">
              <a:noFill/>
            </a:endParaRPr>
          </a:p>
        </p:txBody>
      </p:sp>
      <p:sp>
        <p:nvSpPr>
          <p:cNvPr id="112" name="Ovaal 111"/>
          <p:cNvSpPr/>
          <p:nvPr/>
        </p:nvSpPr>
        <p:spPr>
          <a:xfrm>
            <a:off x="3635896" y="6633472"/>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noFill/>
              </a:rPr>
              <a:t>8. Sust. decent work for all  </a:t>
            </a:r>
          </a:p>
          <a:p>
            <a:pPr algn="ctr"/>
            <a:endParaRPr lang="en-US" sz="900" b="1" dirty="0">
              <a:noFill/>
            </a:endParaRPr>
          </a:p>
        </p:txBody>
      </p:sp>
      <p:sp>
        <p:nvSpPr>
          <p:cNvPr id="113" name="Ovaal 112"/>
          <p:cNvSpPr/>
          <p:nvPr/>
        </p:nvSpPr>
        <p:spPr>
          <a:xfrm>
            <a:off x="935596" y="5049296"/>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noFill/>
              </a:rPr>
              <a:t>8. Sust. decent work for all  </a:t>
            </a:r>
          </a:p>
          <a:p>
            <a:pPr algn="ctr"/>
            <a:endParaRPr lang="en-US" sz="900" b="1" dirty="0">
              <a:noFill/>
            </a:endParaRPr>
          </a:p>
        </p:txBody>
      </p:sp>
      <p:sp>
        <p:nvSpPr>
          <p:cNvPr id="114" name="Ovaal 113"/>
          <p:cNvSpPr/>
          <p:nvPr/>
        </p:nvSpPr>
        <p:spPr>
          <a:xfrm>
            <a:off x="899592" y="872832"/>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noFill/>
              </a:rPr>
              <a:t>8. Sust. decent work for all  </a:t>
            </a:r>
          </a:p>
          <a:p>
            <a:pPr algn="ctr"/>
            <a:endParaRPr lang="en-US" sz="900" b="1" dirty="0">
              <a:noFill/>
            </a:endParaRPr>
          </a:p>
        </p:txBody>
      </p:sp>
      <p:sp>
        <p:nvSpPr>
          <p:cNvPr id="115" name="Ovaal 114"/>
          <p:cNvSpPr>
            <a:spLocks noChangeAspect="1"/>
          </p:cNvSpPr>
          <p:nvPr/>
        </p:nvSpPr>
        <p:spPr>
          <a:xfrm>
            <a:off x="360584" y="-1251520"/>
            <a:ext cx="9432000" cy="9432000"/>
          </a:xfrm>
          <a:prstGeom prst="ellipse">
            <a:avLst/>
          </a:prstGeom>
          <a:no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b="1" dirty="0"/>
          </a:p>
        </p:txBody>
      </p:sp>
      <p:sp>
        <p:nvSpPr>
          <p:cNvPr id="116" name="Ovaal 115"/>
          <p:cNvSpPr/>
          <p:nvPr/>
        </p:nvSpPr>
        <p:spPr>
          <a:xfrm>
            <a:off x="4535996" y="-1251520"/>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noFill/>
              </a:rPr>
              <a:t>8. Sust. decent work for all  </a:t>
            </a:r>
          </a:p>
          <a:p>
            <a:pPr algn="ctr"/>
            <a:endParaRPr lang="en-US" sz="900" b="1" dirty="0">
              <a:noFill/>
            </a:endParaRPr>
          </a:p>
        </p:txBody>
      </p:sp>
      <p:sp>
        <p:nvSpPr>
          <p:cNvPr id="117" name="Ovaal 116"/>
          <p:cNvSpPr/>
          <p:nvPr/>
        </p:nvSpPr>
        <p:spPr>
          <a:xfrm>
            <a:off x="4535996" y="7137528"/>
            <a:ext cx="1044116" cy="1044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noFill/>
              </a:rPr>
              <a:t>8. Sust. decent work for all  </a:t>
            </a:r>
          </a:p>
          <a:p>
            <a:pPr algn="ctr"/>
            <a:endParaRPr lang="en-US" sz="900" b="1" dirty="0">
              <a:noFill/>
            </a:endParaRPr>
          </a:p>
        </p:txBody>
      </p:sp>
      <p:sp>
        <p:nvSpPr>
          <p:cNvPr id="89" name="Rechthoek 88"/>
          <p:cNvSpPr/>
          <p:nvPr/>
        </p:nvSpPr>
        <p:spPr>
          <a:xfrm>
            <a:off x="6" y="0"/>
            <a:ext cx="2982932" cy="1200329"/>
          </a:xfrm>
          <a:prstGeom prst="rect">
            <a:avLst/>
          </a:prstGeom>
        </p:spPr>
        <p:txBody>
          <a:bodyPr wrap="square">
            <a:spAutoFit/>
          </a:bodyPr>
          <a:lstStyle/>
          <a:p>
            <a:pPr lvl="0"/>
            <a:r>
              <a:rPr lang="en-US" sz="2400" b="1" dirty="0" smtClean="0">
                <a:solidFill>
                  <a:schemeClr val="bg1"/>
                </a:solidFill>
              </a:rPr>
              <a:t>ZMCS, BR, SDG, </a:t>
            </a:r>
          </a:p>
          <a:p>
            <a:pPr lvl="0"/>
            <a:r>
              <a:rPr lang="en-US" sz="2400" b="1" dirty="0" smtClean="0">
                <a:solidFill>
                  <a:schemeClr val="bg1"/>
                </a:solidFill>
              </a:rPr>
              <a:t>GLOS to Federal Commons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Further Work outs</a:t>
            </a:r>
            <a:endParaRPr lang="en-US" dirty="0"/>
          </a:p>
        </p:txBody>
      </p:sp>
      <p:sp>
        <p:nvSpPr>
          <p:cNvPr id="3" name="Tijdelijke aanduiding voor inhoud 2"/>
          <p:cNvSpPr>
            <a:spLocks noGrp="1"/>
          </p:cNvSpPr>
          <p:nvPr>
            <p:ph idx="1"/>
          </p:nvPr>
        </p:nvSpPr>
        <p:spPr/>
        <p:txBody>
          <a:bodyPr/>
          <a:lstStyle/>
          <a:p>
            <a:pPr marL="514350" indent="-514350">
              <a:buFont typeface="+mj-lt"/>
              <a:buAutoNum type="arabicPeriod"/>
            </a:pPr>
            <a:r>
              <a:rPr lang="en-US" dirty="0" smtClean="0"/>
              <a:t>Election of One World Government</a:t>
            </a:r>
          </a:p>
          <a:p>
            <a:pPr marL="514350" indent="-514350">
              <a:buFont typeface="+mj-lt"/>
              <a:buAutoNum type="arabicPeriod"/>
            </a:pPr>
            <a:r>
              <a:rPr lang="en-US" dirty="0" smtClean="0"/>
              <a:t>SDGs ZMCS, Financial &amp; Happiness Analyses</a:t>
            </a:r>
          </a:p>
          <a:p>
            <a:pPr marL="514350" indent="-514350">
              <a:buFont typeface="+mj-lt"/>
              <a:buAutoNum type="arabicPeriod"/>
            </a:pPr>
            <a:r>
              <a:rPr lang="en-US" dirty="0" smtClean="0"/>
              <a:t>Setup The four types of income</a:t>
            </a:r>
          </a:p>
          <a:p>
            <a:pPr marL="514350" indent="-514350">
              <a:buFont typeface="+mj-lt"/>
              <a:buAutoNum type="arabicPeriod"/>
            </a:pPr>
            <a:r>
              <a:rPr lang="en-US" dirty="0" smtClean="0"/>
              <a:t>Global Financial &amp; Tax Blueprint</a:t>
            </a:r>
          </a:p>
          <a:p>
            <a:pPr>
              <a:buNone/>
            </a:pPr>
            <a:endParaRPr lang="en-US" dirty="0" smtClean="0"/>
          </a:p>
          <a:p>
            <a:endParaRPr lang="en-US" dirty="0"/>
          </a:p>
        </p:txBody>
      </p:sp>
      <p:sp>
        <p:nvSpPr>
          <p:cNvPr id="5" name="Rechthoek 4"/>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6" name="Afbeelding 5" descr="logo330x300.png"/>
          <p:cNvPicPr>
            <a:picLocks noChangeAspect="1"/>
          </p:cNvPicPr>
          <p:nvPr/>
        </p:nvPicPr>
        <p:blipFill>
          <a:blip r:embed="rId3" cstate="print"/>
          <a:stretch>
            <a:fillRect/>
          </a:stretch>
        </p:blipFill>
        <p:spPr>
          <a:xfrm>
            <a:off x="7480800" y="5346000"/>
            <a:ext cx="1663200" cy="151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My vision delivers a 7x3 string of interconnectivities:</a:t>
            </a:r>
            <a:endParaRPr lang="en-US" dirty="0"/>
          </a:p>
        </p:txBody>
      </p:sp>
      <p:sp>
        <p:nvSpPr>
          <p:cNvPr id="3" name="Tijdelijke aanduiding voor inhoud 2"/>
          <p:cNvSpPr>
            <a:spLocks noGrp="1"/>
          </p:cNvSpPr>
          <p:nvPr>
            <p:ph idx="1"/>
          </p:nvPr>
        </p:nvSpPr>
        <p:spPr>
          <a:xfrm>
            <a:off x="467544" y="1484784"/>
            <a:ext cx="8229600" cy="4525963"/>
          </a:xfrm>
        </p:spPr>
        <p:txBody>
          <a:bodyPr>
            <a:normAutofit fontScale="92500" lnSpcReduction="20000"/>
          </a:bodyPr>
          <a:lstStyle/>
          <a:p>
            <a:pPr>
              <a:buNone/>
            </a:pPr>
            <a:endParaRPr lang="en-US" dirty="0" smtClean="0"/>
          </a:p>
          <a:p>
            <a:pPr>
              <a:buNone/>
            </a:pPr>
            <a:r>
              <a:rPr lang="en-US" dirty="0" smtClean="0"/>
              <a:t>On the Extended Triads including:</a:t>
            </a:r>
          </a:p>
          <a:p>
            <a:pPr>
              <a:buNone/>
            </a:pPr>
            <a:r>
              <a:rPr lang="en-US" dirty="0" smtClean="0"/>
              <a:t>    A. Soul, Attitude, Education, </a:t>
            </a:r>
          </a:p>
          <a:p>
            <a:pPr>
              <a:buNone/>
            </a:pPr>
            <a:r>
              <a:rPr lang="en-US" dirty="0" smtClean="0"/>
              <a:t>   </a:t>
            </a:r>
            <a:r>
              <a:rPr lang="en-US" dirty="0" smtClean="0">
                <a:solidFill>
                  <a:srgbClr val="996600"/>
                </a:solidFill>
              </a:rPr>
              <a:t> B. Mental, </a:t>
            </a:r>
            <a:r>
              <a:rPr lang="en-US" dirty="0" err="1" smtClean="0">
                <a:solidFill>
                  <a:srgbClr val="996600"/>
                </a:solidFill>
              </a:rPr>
              <a:t>Electal</a:t>
            </a:r>
            <a:r>
              <a:rPr lang="en-US" dirty="0" smtClean="0">
                <a:solidFill>
                  <a:srgbClr val="996600"/>
                </a:solidFill>
              </a:rPr>
              <a:t>, Legal, </a:t>
            </a:r>
          </a:p>
          <a:p>
            <a:pPr>
              <a:buNone/>
            </a:pPr>
            <a:r>
              <a:rPr lang="en-US" dirty="0" smtClean="0"/>
              <a:t>    C. Local, </a:t>
            </a:r>
            <a:r>
              <a:rPr lang="en-US" dirty="0" err="1" smtClean="0"/>
              <a:t>Taxal</a:t>
            </a:r>
            <a:r>
              <a:rPr lang="en-US" dirty="0" smtClean="0"/>
              <a:t>, Financial, </a:t>
            </a:r>
          </a:p>
          <a:p>
            <a:pPr>
              <a:buNone/>
            </a:pPr>
            <a:r>
              <a:rPr lang="en-US" dirty="0" smtClean="0">
                <a:solidFill>
                  <a:srgbClr val="FF0000"/>
                </a:solidFill>
              </a:rPr>
              <a:t>&lt;- Royal | Democratic, </a:t>
            </a:r>
            <a:r>
              <a:rPr lang="en-US" dirty="0" err="1" smtClean="0">
                <a:solidFill>
                  <a:srgbClr val="FF0000"/>
                </a:solidFill>
              </a:rPr>
              <a:t>Religical</a:t>
            </a:r>
            <a:r>
              <a:rPr lang="en-US" dirty="0" smtClean="0">
                <a:solidFill>
                  <a:srgbClr val="FF0000"/>
                </a:solidFill>
              </a:rPr>
              <a:t>, Citizen -&gt;, = D.</a:t>
            </a:r>
          </a:p>
          <a:p>
            <a:pPr>
              <a:buNone/>
            </a:pPr>
            <a:r>
              <a:rPr lang="en-US" dirty="0" smtClean="0"/>
              <a:t>    E. Entrepreneurial, Labor, Production, </a:t>
            </a:r>
          </a:p>
          <a:p>
            <a:pPr>
              <a:buNone/>
            </a:pPr>
            <a:r>
              <a:rPr lang="en-US" dirty="0" smtClean="0"/>
              <a:t>    F. </a:t>
            </a:r>
            <a:r>
              <a:rPr lang="en-US" i="1" dirty="0" smtClean="0"/>
              <a:t>Communication, Power, Transport</a:t>
            </a:r>
            <a:r>
              <a:rPr lang="en-US" dirty="0" smtClean="0"/>
              <a:t>,</a:t>
            </a:r>
          </a:p>
          <a:p>
            <a:pPr>
              <a:buNone/>
            </a:pPr>
            <a:r>
              <a:rPr lang="en-US" dirty="0" smtClean="0"/>
              <a:t>    G. Relationships, Regeneration, Happiness.</a:t>
            </a:r>
          </a:p>
          <a:p>
            <a:pPr>
              <a:buNone/>
            </a:pPr>
            <a:endParaRPr lang="en-US"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5" name="Afbeelding 4" descr="logo330x300.png"/>
          <p:cNvPicPr>
            <a:picLocks noChangeAspect="1"/>
          </p:cNvPicPr>
          <p:nvPr/>
        </p:nvPicPr>
        <p:blipFill>
          <a:blip r:embed="rId3" cstate="print"/>
          <a:stretch>
            <a:fillRect/>
          </a:stretch>
        </p:blipFill>
        <p:spPr>
          <a:xfrm>
            <a:off x="7718400" y="5562000"/>
            <a:ext cx="1425600" cy="1296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560000" y="5658010"/>
            <a:ext cx="1584000" cy="1199990"/>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t>Election of One World Government</a:t>
            </a:r>
            <a:endParaRPr lang="en-US" dirty="0"/>
          </a:p>
        </p:txBody>
      </p:sp>
      <p:sp>
        <p:nvSpPr>
          <p:cNvPr id="3" name="Tijdelijke aanduiding voor inhoud 2"/>
          <p:cNvSpPr>
            <a:spLocks noGrp="1"/>
          </p:cNvSpPr>
          <p:nvPr>
            <p:ph idx="1"/>
          </p:nvPr>
        </p:nvSpPr>
        <p:spPr/>
        <p:txBody>
          <a:bodyPr>
            <a:normAutofit lnSpcReduction="10000"/>
          </a:bodyPr>
          <a:lstStyle/>
          <a:p>
            <a:r>
              <a:rPr lang="en-US" dirty="0" smtClean="0">
                <a:solidFill>
                  <a:srgbClr val="FF0000"/>
                </a:solidFill>
              </a:rPr>
              <a:t>Use internet as info &amp; election apps</a:t>
            </a:r>
          </a:p>
          <a:p>
            <a:r>
              <a:rPr lang="en-US" dirty="0" smtClean="0"/>
              <a:t>Use U.N. as support organisation</a:t>
            </a:r>
          </a:p>
          <a:p>
            <a:r>
              <a:rPr lang="en-US" dirty="0" smtClean="0"/>
              <a:t>Use the Post 2015 Agenda as blueprint</a:t>
            </a:r>
          </a:p>
          <a:p>
            <a:r>
              <a:rPr lang="en-US" dirty="0" smtClean="0">
                <a:solidFill>
                  <a:srgbClr val="FF0000"/>
                </a:solidFill>
              </a:rPr>
              <a:t>Use the Commons Bronning HR as shift engine</a:t>
            </a:r>
          </a:p>
          <a:p>
            <a:r>
              <a:rPr lang="en-US" dirty="0" smtClean="0"/>
              <a:t>Produce a Best Skills based election list</a:t>
            </a:r>
          </a:p>
          <a:p>
            <a:r>
              <a:rPr lang="en-US" dirty="0" smtClean="0"/>
              <a:t>Plan a 10 to 30 year simultaneously regent era</a:t>
            </a:r>
          </a:p>
          <a:p>
            <a:r>
              <a:rPr lang="en-US" dirty="0" smtClean="0">
                <a:solidFill>
                  <a:srgbClr val="FF0000"/>
                </a:solidFill>
              </a:rPr>
              <a:t>Continue federal planning &amp; development</a:t>
            </a:r>
          </a:p>
          <a:p>
            <a:r>
              <a:rPr lang="en-US" dirty="0" smtClean="0"/>
              <a:t>Continue U.N. plan moderation process</a:t>
            </a:r>
          </a:p>
          <a:p>
            <a:endParaRPr lang="en-US"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3"/>
              </a:rPr>
              <a:t>worldsustainabilityfund.nl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18029"/>
            <a:ext cx="9144000" cy="689405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473327" y="5598000"/>
            <a:ext cx="1670673" cy="1260000"/>
          </a:xfrm>
          <a:prstGeom prst="rect">
            <a:avLst/>
          </a:prstGeom>
          <a:noFill/>
          <a:ln w="9525">
            <a:noFill/>
            <a:miter lim="800000"/>
            <a:headEnd/>
            <a:tailEnd/>
          </a:ln>
        </p:spPr>
      </p:pic>
      <p:sp>
        <p:nvSpPr>
          <p:cNvPr id="2" name="Titel 1"/>
          <p:cNvSpPr>
            <a:spLocks noGrp="1"/>
          </p:cNvSpPr>
          <p:nvPr>
            <p:ph type="title"/>
          </p:nvPr>
        </p:nvSpPr>
        <p:spPr>
          <a:xfrm>
            <a:off x="457200" y="-27384"/>
            <a:ext cx="8229600" cy="1143000"/>
          </a:xfrm>
        </p:spPr>
        <p:txBody>
          <a:bodyPr>
            <a:normAutofit fontScale="90000"/>
          </a:bodyPr>
          <a:lstStyle/>
          <a:p>
            <a:r>
              <a:rPr lang="en-US" dirty="0" smtClean="0">
                <a:solidFill>
                  <a:schemeClr val="bg1"/>
                </a:solidFill>
              </a:rPr>
              <a:t>SDGs Financial &amp; Happiness Analyses</a:t>
            </a:r>
            <a:endParaRPr lang="en-US" dirty="0">
              <a:solidFill>
                <a:schemeClr val="bg1"/>
              </a:solidFill>
            </a:endParaRPr>
          </a:p>
        </p:txBody>
      </p:sp>
      <p:sp>
        <p:nvSpPr>
          <p:cNvPr id="5" name="Rechthoek 4"/>
          <p:cNvSpPr/>
          <p:nvPr/>
        </p:nvSpPr>
        <p:spPr>
          <a:xfrm>
            <a:off x="0" y="6488668"/>
            <a:ext cx="2624501" cy="369332"/>
          </a:xfrm>
          <a:prstGeom prst="rect">
            <a:avLst/>
          </a:prstGeom>
        </p:spPr>
        <p:txBody>
          <a:bodyPr wrap="none">
            <a:spAutoFit/>
          </a:bodyPr>
          <a:lstStyle/>
          <a:p>
            <a:r>
              <a:rPr lang="en-US" dirty="0" smtClean="0">
                <a:hlinkClick r:id="rId4"/>
              </a:rPr>
              <a:t>worldsustainabilityfund.nl</a:t>
            </a:r>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354719" y="1052736"/>
            <a:ext cx="8408937" cy="532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18029"/>
            <a:ext cx="9144000" cy="689405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473327" y="5598000"/>
            <a:ext cx="1670673" cy="1260000"/>
          </a:xfrm>
          <a:prstGeom prst="rect">
            <a:avLst/>
          </a:prstGeom>
          <a:noFill/>
          <a:ln w="9525">
            <a:noFill/>
            <a:miter lim="800000"/>
            <a:headEnd/>
            <a:tailEnd/>
          </a:ln>
        </p:spPr>
      </p:pic>
      <p:sp>
        <p:nvSpPr>
          <p:cNvPr id="2" name="Titel 1"/>
          <p:cNvSpPr>
            <a:spLocks noGrp="1"/>
          </p:cNvSpPr>
          <p:nvPr>
            <p:ph type="title"/>
          </p:nvPr>
        </p:nvSpPr>
        <p:spPr>
          <a:xfrm>
            <a:off x="457200" y="-27384"/>
            <a:ext cx="8229600" cy="1143000"/>
          </a:xfrm>
        </p:spPr>
        <p:txBody>
          <a:bodyPr>
            <a:normAutofit fontScale="90000"/>
          </a:bodyPr>
          <a:lstStyle/>
          <a:p>
            <a:r>
              <a:rPr lang="en-US" dirty="0" smtClean="0">
                <a:solidFill>
                  <a:schemeClr val="bg1"/>
                </a:solidFill>
              </a:rPr>
              <a:t>SDGs Financial &amp; Happiness Analyses</a:t>
            </a:r>
            <a:endParaRPr lang="en-US" dirty="0">
              <a:solidFill>
                <a:schemeClr val="bg1"/>
              </a:solidFill>
            </a:endParaRPr>
          </a:p>
        </p:txBody>
      </p:sp>
      <p:sp>
        <p:nvSpPr>
          <p:cNvPr id="5" name="Rechthoek 4"/>
          <p:cNvSpPr/>
          <p:nvPr/>
        </p:nvSpPr>
        <p:spPr>
          <a:xfrm>
            <a:off x="0" y="6488668"/>
            <a:ext cx="2624501" cy="369332"/>
          </a:xfrm>
          <a:prstGeom prst="rect">
            <a:avLst/>
          </a:prstGeom>
        </p:spPr>
        <p:txBody>
          <a:bodyPr wrap="none">
            <a:spAutoFit/>
          </a:bodyPr>
          <a:lstStyle/>
          <a:p>
            <a:r>
              <a:rPr lang="en-US" dirty="0" smtClean="0">
                <a:hlinkClick r:id="rId4"/>
              </a:rPr>
              <a:t>worldsustainabilityfund.nl</a:t>
            </a:r>
            <a:endParaRPr lang="en-US" dirty="0"/>
          </a:p>
        </p:txBody>
      </p:sp>
      <p:pic>
        <p:nvPicPr>
          <p:cNvPr id="2050" name="Picture 2"/>
          <p:cNvPicPr>
            <a:picLocks noChangeAspect="1" noChangeArrowheads="1"/>
          </p:cNvPicPr>
          <p:nvPr/>
        </p:nvPicPr>
        <p:blipFill>
          <a:blip r:embed="rId5" cstate="print"/>
          <a:srcRect/>
          <a:stretch>
            <a:fillRect/>
          </a:stretch>
        </p:blipFill>
        <p:spPr bwMode="auto">
          <a:xfrm>
            <a:off x="179512" y="1052736"/>
            <a:ext cx="8803927" cy="532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855438" y="5886000"/>
            <a:ext cx="1288562" cy="972000"/>
          </a:xfrm>
          <a:prstGeom prst="rect">
            <a:avLst/>
          </a:prstGeom>
          <a:noFill/>
          <a:ln w="9525">
            <a:noFill/>
            <a:miter lim="800000"/>
            <a:headEnd/>
            <a:tailEnd/>
          </a:ln>
        </p:spPr>
      </p:pic>
      <p:sp>
        <p:nvSpPr>
          <p:cNvPr id="2" name="Titel 1"/>
          <p:cNvSpPr>
            <a:spLocks noGrp="1"/>
          </p:cNvSpPr>
          <p:nvPr>
            <p:ph type="title"/>
          </p:nvPr>
        </p:nvSpPr>
        <p:spPr/>
        <p:txBody>
          <a:bodyPr>
            <a:normAutofit/>
          </a:bodyPr>
          <a:lstStyle/>
          <a:p>
            <a:r>
              <a:rPr lang="en-US" dirty="0" smtClean="0"/>
              <a:t>Setup The four types of income</a:t>
            </a:r>
            <a:endParaRPr lang="en-US" dirty="0"/>
          </a:p>
        </p:txBody>
      </p:sp>
      <p:sp>
        <p:nvSpPr>
          <p:cNvPr id="3" name="Tijdelijke aanduiding voor inhoud 2"/>
          <p:cNvSpPr>
            <a:spLocks noGrp="1"/>
          </p:cNvSpPr>
          <p:nvPr>
            <p:ph idx="1"/>
          </p:nvPr>
        </p:nvSpPr>
        <p:spPr/>
        <p:txBody>
          <a:bodyPr>
            <a:normAutofit fontScale="92500" lnSpcReduction="20000"/>
          </a:bodyPr>
          <a:lstStyle/>
          <a:p>
            <a:pPr marL="514350" indent="-514350">
              <a:buFont typeface="+mj-lt"/>
              <a:buAutoNum type="arabicPeriod"/>
            </a:pPr>
            <a:r>
              <a:rPr lang="en-US" dirty="0" smtClean="0">
                <a:solidFill>
                  <a:schemeClr val="accent6">
                    <a:lumMod val="75000"/>
                  </a:schemeClr>
                </a:solidFill>
              </a:rPr>
              <a:t>Own land income: </a:t>
            </a:r>
          </a:p>
          <a:p>
            <a:pPr marL="971550" lvl="1" indent="-514350"/>
            <a:r>
              <a:rPr lang="en-US" dirty="0" smtClean="0"/>
              <a:t>Self housing, harvest, creativity, rest &amp; happiness</a:t>
            </a:r>
          </a:p>
          <a:p>
            <a:pPr marL="514350" indent="-514350">
              <a:buFont typeface="+mj-lt"/>
              <a:buAutoNum type="arabicPeriod"/>
            </a:pPr>
            <a:r>
              <a:rPr lang="en-US" dirty="0" smtClean="0">
                <a:solidFill>
                  <a:schemeClr val="accent6">
                    <a:lumMod val="75000"/>
                  </a:schemeClr>
                </a:solidFill>
              </a:rPr>
              <a:t>Community income:</a:t>
            </a:r>
          </a:p>
          <a:p>
            <a:pPr marL="971550" lvl="1" indent="-514350"/>
            <a:r>
              <a:rPr lang="en-US" dirty="0" smtClean="0"/>
              <a:t>Mutual services as youth, education &amp; elder care</a:t>
            </a:r>
          </a:p>
          <a:p>
            <a:pPr marL="514350" indent="-514350">
              <a:buFont typeface="+mj-lt"/>
              <a:buAutoNum type="arabicPeriod"/>
            </a:pPr>
            <a:r>
              <a:rPr lang="en-US" dirty="0" smtClean="0">
                <a:solidFill>
                  <a:schemeClr val="accent6">
                    <a:lumMod val="75000"/>
                  </a:schemeClr>
                </a:solidFill>
              </a:rPr>
              <a:t>Social income:</a:t>
            </a:r>
          </a:p>
          <a:p>
            <a:pPr marL="914400" lvl="1" indent="-514350"/>
            <a:r>
              <a:rPr lang="en-US" dirty="0" smtClean="0"/>
              <a:t>Mutual work on, and use of, common structures </a:t>
            </a:r>
          </a:p>
          <a:p>
            <a:pPr marL="514350" indent="-514350">
              <a:buFont typeface="+mj-lt"/>
              <a:buAutoNum type="arabicPeriod"/>
            </a:pPr>
            <a:r>
              <a:rPr lang="en-US" dirty="0" smtClean="0">
                <a:solidFill>
                  <a:schemeClr val="accent6">
                    <a:lumMod val="75000"/>
                  </a:schemeClr>
                </a:solidFill>
              </a:rPr>
              <a:t>Commercial income:</a:t>
            </a:r>
          </a:p>
          <a:p>
            <a:pPr marL="914400" lvl="1" indent="-514350"/>
            <a:r>
              <a:rPr lang="en-US" dirty="0" smtClean="0"/>
              <a:t>Rest time free labor creativity, prosuming &amp; sales</a:t>
            </a:r>
          </a:p>
          <a:p>
            <a:pPr marL="514350" indent="-514350">
              <a:buFont typeface="+mj-lt"/>
              <a:buAutoNum type="arabicPeriod"/>
            </a:pPr>
            <a:r>
              <a:rPr lang="en-US" dirty="0" smtClean="0">
                <a:solidFill>
                  <a:schemeClr val="bg1">
                    <a:lumMod val="50000"/>
                  </a:schemeClr>
                </a:solidFill>
              </a:rPr>
              <a:t>Philanthropic income: </a:t>
            </a:r>
          </a:p>
          <a:p>
            <a:pPr marL="914400" lvl="1" indent="-514350"/>
            <a:r>
              <a:rPr lang="en-US" dirty="0" smtClean="0">
                <a:solidFill>
                  <a:schemeClr val="bg1">
                    <a:lumMod val="50000"/>
                  </a:schemeClr>
                </a:solidFill>
              </a:rPr>
              <a:t>Give away &amp; Free receive of over values &amp; happiness</a:t>
            </a:r>
          </a:p>
          <a:p>
            <a:endParaRPr lang="en-US" dirty="0" smtClean="0"/>
          </a:p>
          <a:p>
            <a:endParaRPr lang="en-US"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3"/>
              </a:rPr>
              <a:t>worldsustainabilityfund.nl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038975" y="4743450"/>
            <a:ext cx="2105025" cy="2114550"/>
          </a:xfrm>
          <a:prstGeom prst="rect">
            <a:avLst/>
          </a:prstGeom>
          <a:noFill/>
          <a:ln w="9525">
            <a:noFill/>
            <a:miter lim="800000"/>
            <a:headEnd/>
            <a:tailEnd/>
          </a:ln>
        </p:spPr>
      </p:pic>
      <p:sp>
        <p:nvSpPr>
          <p:cNvPr id="2" name="Titel 1"/>
          <p:cNvSpPr>
            <a:spLocks noGrp="1"/>
          </p:cNvSpPr>
          <p:nvPr>
            <p:ph type="title"/>
          </p:nvPr>
        </p:nvSpPr>
        <p:spPr/>
        <p:txBody>
          <a:bodyPr>
            <a:normAutofit/>
          </a:bodyPr>
          <a:lstStyle/>
          <a:p>
            <a:r>
              <a:rPr lang="en-US" dirty="0" smtClean="0"/>
              <a:t>Bronning and Commons aspects</a:t>
            </a:r>
            <a:endParaRPr lang="en-US" dirty="0"/>
          </a:p>
        </p:txBody>
      </p:sp>
      <p:sp>
        <p:nvSpPr>
          <p:cNvPr id="3" name="Tijdelijke aanduiding voor inhoud 2"/>
          <p:cNvSpPr>
            <a:spLocks noGrp="1"/>
          </p:cNvSpPr>
          <p:nvPr>
            <p:ph idx="1"/>
          </p:nvPr>
        </p:nvSpPr>
        <p:spPr/>
        <p:txBody>
          <a:bodyPr>
            <a:normAutofit fontScale="92500" lnSpcReduction="10000"/>
          </a:bodyPr>
          <a:lstStyle/>
          <a:p>
            <a:pPr marL="514350" indent="-514350">
              <a:buFont typeface="+mj-lt"/>
              <a:buAutoNum type="arabicPeriod"/>
            </a:pPr>
            <a:r>
              <a:rPr lang="en-US" dirty="0" smtClean="0"/>
              <a:t>Own land income: </a:t>
            </a:r>
          </a:p>
          <a:p>
            <a:pPr marL="971550" lvl="1" indent="-514350"/>
            <a:r>
              <a:rPr lang="en-US" dirty="0" smtClean="0"/>
              <a:t>Land sphere as </a:t>
            </a:r>
            <a:r>
              <a:rPr lang="en-US" dirty="0" smtClean="0">
                <a:solidFill>
                  <a:schemeClr val="accent6">
                    <a:lumMod val="75000"/>
                  </a:schemeClr>
                </a:solidFill>
              </a:rPr>
              <a:t>own Bron </a:t>
            </a:r>
            <a:r>
              <a:rPr lang="en-US" dirty="0" smtClean="0"/>
              <a:t>of existence</a:t>
            </a:r>
          </a:p>
          <a:p>
            <a:pPr marL="514350" indent="-514350">
              <a:buFont typeface="+mj-lt"/>
              <a:buAutoNum type="arabicPeriod"/>
            </a:pPr>
            <a:r>
              <a:rPr lang="en-US" dirty="0" smtClean="0"/>
              <a:t>Community income &amp; 3. Social income:</a:t>
            </a:r>
          </a:p>
          <a:p>
            <a:pPr marL="971550" lvl="1" indent="-514350"/>
            <a:r>
              <a:rPr lang="en-US" dirty="0" smtClean="0">
                <a:solidFill>
                  <a:schemeClr val="accent6">
                    <a:lumMod val="75000"/>
                  </a:schemeClr>
                </a:solidFill>
              </a:rPr>
              <a:t>Common</a:t>
            </a:r>
            <a:r>
              <a:rPr lang="en-US" dirty="0" smtClean="0"/>
              <a:t> labor power as </a:t>
            </a:r>
            <a:r>
              <a:rPr lang="en-US" dirty="0" smtClean="0">
                <a:solidFill>
                  <a:schemeClr val="accent6">
                    <a:lumMod val="75000"/>
                  </a:schemeClr>
                </a:solidFill>
              </a:rPr>
              <a:t>shared Bron </a:t>
            </a:r>
            <a:r>
              <a:rPr lang="en-US" dirty="0" smtClean="0"/>
              <a:t>of support</a:t>
            </a:r>
          </a:p>
          <a:p>
            <a:pPr marL="514350" indent="-514350">
              <a:buFont typeface="+mj-lt"/>
              <a:buAutoNum type="arabicPeriod" startAt="4"/>
            </a:pPr>
            <a:r>
              <a:rPr lang="en-US" dirty="0" smtClean="0"/>
              <a:t>Commercial income:</a:t>
            </a:r>
          </a:p>
          <a:p>
            <a:pPr marL="914400" lvl="1" indent="-514350"/>
            <a:r>
              <a:rPr lang="en-US" dirty="0" smtClean="0"/>
              <a:t>Individual and group activities for common luxury and wealth creation with circular sometimes use against payment of natural resources: </a:t>
            </a:r>
            <a:r>
              <a:rPr lang="en-US" dirty="0" smtClean="0">
                <a:solidFill>
                  <a:schemeClr val="accent6">
                    <a:lumMod val="75000"/>
                  </a:schemeClr>
                </a:solidFill>
              </a:rPr>
              <a:t>crea Bronning</a:t>
            </a:r>
          </a:p>
          <a:p>
            <a:pPr marL="514350" indent="-514350">
              <a:buFont typeface="+mj-lt"/>
              <a:buAutoNum type="arabicPeriod" startAt="4"/>
            </a:pPr>
            <a:r>
              <a:rPr lang="en-US" dirty="0" smtClean="0">
                <a:solidFill>
                  <a:schemeClr val="bg1">
                    <a:lumMod val="50000"/>
                  </a:schemeClr>
                </a:solidFill>
              </a:rPr>
              <a:t>Philanthropic income: </a:t>
            </a:r>
          </a:p>
          <a:p>
            <a:pPr marL="914400" lvl="1" indent="-514350"/>
            <a:r>
              <a:rPr lang="en-US" dirty="0" smtClean="0">
                <a:solidFill>
                  <a:schemeClr val="accent6">
                    <a:lumMod val="75000"/>
                  </a:schemeClr>
                </a:solidFill>
              </a:rPr>
              <a:t>Free Bronning</a:t>
            </a:r>
          </a:p>
          <a:p>
            <a:endParaRPr lang="en-US" dirty="0" smtClean="0"/>
          </a:p>
          <a:p>
            <a:endParaRPr lang="en-US"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3"/>
              </a:rPr>
              <a:t>worldsustainabilityfund.nl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7855438" y="5886000"/>
            <a:ext cx="1288562" cy="972000"/>
          </a:xfrm>
          <a:prstGeom prst="rect">
            <a:avLst/>
          </a:prstGeom>
          <a:noFill/>
          <a:ln w="9525">
            <a:noFill/>
            <a:miter lim="800000"/>
            <a:headEnd/>
            <a:tailEnd/>
          </a:ln>
        </p:spPr>
      </p:pic>
      <p:sp>
        <p:nvSpPr>
          <p:cNvPr id="2" name="Titel 1"/>
          <p:cNvSpPr>
            <a:spLocks noGrp="1"/>
          </p:cNvSpPr>
          <p:nvPr>
            <p:ph type="title"/>
          </p:nvPr>
        </p:nvSpPr>
        <p:spPr/>
        <p:txBody>
          <a:bodyPr>
            <a:normAutofit/>
          </a:bodyPr>
          <a:lstStyle/>
          <a:p>
            <a:r>
              <a:rPr lang="en-US" dirty="0" smtClean="0"/>
              <a:t>Bronning income on finance</a:t>
            </a:r>
            <a:endParaRPr lang="en-US" dirty="0"/>
          </a:p>
        </p:txBody>
      </p:sp>
      <p:sp>
        <p:nvSpPr>
          <p:cNvPr id="3" name="Tijdelijke aanduiding voor inhoud 2"/>
          <p:cNvSpPr>
            <a:spLocks noGrp="1"/>
          </p:cNvSpPr>
          <p:nvPr>
            <p:ph idx="1"/>
          </p:nvPr>
        </p:nvSpPr>
        <p:spPr>
          <a:xfrm>
            <a:off x="457200" y="1600200"/>
            <a:ext cx="8229600" cy="4853136"/>
          </a:xfrm>
        </p:spPr>
        <p:txBody>
          <a:bodyPr>
            <a:normAutofit fontScale="92500" lnSpcReduction="10000"/>
          </a:bodyPr>
          <a:lstStyle/>
          <a:p>
            <a:pPr marL="514350" indent="-514350">
              <a:buFont typeface="+mj-lt"/>
              <a:buAutoNum type="arabicPeriod"/>
            </a:pPr>
            <a:r>
              <a:rPr lang="en-US" dirty="0" smtClean="0">
                <a:solidFill>
                  <a:schemeClr val="accent3">
                    <a:lumMod val="50000"/>
                  </a:schemeClr>
                </a:solidFill>
              </a:rPr>
              <a:t>Own land income: </a:t>
            </a:r>
            <a:r>
              <a:rPr lang="en-US" sz="2600" dirty="0" smtClean="0">
                <a:solidFill>
                  <a:schemeClr val="accent6">
                    <a:lumMod val="75000"/>
                  </a:schemeClr>
                </a:solidFill>
              </a:rPr>
              <a:t>Low +/- tax </a:t>
            </a:r>
            <a:r>
              <a:rPr lang="en-US" sz="2600" dirty="0" smtClean="0"/>
              <a:t>for land value inequality compensation; hours, installation and </a:t>
            </a:r>
            <a:r>
              <a:rPr lang="en-US" sz="2600" dirty="0" smtClean="0">
                <a:solidFill>
                  <a:schemeClr val="accent6">
                    <a:lumMod val="75000"/>
                  </a:schemeClr>
                </a:solidFill>
              </a:rPr>
              <a:t>harvest based</a:t>
            </a:r>
            <a:endParaRPr lang="en-US" dirty="0" smtClean="0">
              <a:solidFill>
                <a:schemeClr val="accent6">
                  <a:lumMod val="75000"/>
                </a:schemeClr>
              </a:solidFill>
            </a:endParaRPr>
          </a:p>
          <a:p>
            <a:pPr marL="514350" indent="-514350">
              <a:buFont typeface="+mj-lt"/>
              <a:buAutoNum type="arabicPeriod"/>
            </a:pPr>
            <a:r>
              <a:rPr lang="en-US" dirty="0" smtClean="0">
                <a:solidFill>
                  <a:schemeClr val="tx2"/>
                </a:solidFill>
              </a:rPr>
              <a:t>Community income: </a:t>
            </a:r>
            <a:r>
              <a:rPr lang="en-US" sz="2600" dirty="0" smtClean="0">
                <a:solidFill>
                  <a:schemeClr val="accent6">
                    <a:lumMod val="75000"/>
                  </a:schemeClr>
                </a:solidFill>
              </a:rPr>
              <a:t>Get hours, make hours</a:t>
            </a:r>
            <a:r>
              <a:rPr lang="en-US" sz="2600" dirty="0" smtClean="0"/>
              <a:t>, get hours; for all ages, care, education, buddy; </a:t>
            </a:r>
            <a:r>
              <a:rPr lang="en-US" sz="2600" dirty="0" smtClean="0">
                <a:solidFill>
                  <a:schemeClr val="accent6">
                    <a:lumMod val="75000"/>
                  </a:schemeClr>
                </a:solidFill>
              </a:rPr>
              <a:t>No tax</a:t>
            </a:r>
            <a:r>
              <a:rPr lang="en-US" sz="2600" dirty="0" smtClean="0"/>
              <a:t>, local admin</a:t>
            </a:r>
            <a:endParaRPr lang="en-US" dirty="0" smtClean="0"/>
          </a:p>
          <a:p>
            <a:pPr marL="514350" indent="-514350">
              <a:buFont typeface="+mj-lt"/>
              <a:buAutoNum type="arabicPeriod"/>
            </a:pPr>
            <a:r>
              <a:rPr lang="en-US" dirty="0" smtClean="0">
                <a:solidFill>
                  <a:schemeClr val="tx2"/>
                </a:solidFill>
              </a:rPr>
              <a:t>Social income: </a:t>
            </a:r>
            <a:r>
              <a:rPr lang="en-US" sz="2600" dirty="0" smtClean="0">
                <a:solidFill>
                  <a:schemeClr val="accent6">
                    <a:lumMod val="75000"/>
                  </a:schemeClr>
                </a:solidFill>
              </a:rPr>
              <a:t>Middle tax </a:t>
            </a:r>
            <a:r>
              <a:rPr lang="en-US" sz="2600" dirty="0" smtClean="0"/>
              <a:t>in hours or money; </a:t>
            </a:r>
            <a:r>
              <a:rPr lang="en-US" sz="2600" dirty="0" err="1" smtClean="0"/>
              <a:t>p.e</a:t>
            </a:r>
            <a:r>
              <a:rPr lang="en-US" sz="2600" dirty="0" smtClean="0"/>
              <a:t>. get 80, pay 100, to compensate non hour cost and unabled </a:t>
            </a:r>
            <a:endParaRPr lang="en-US" dirty="0" smtClean="0"/>
          </a:p>
          <a:p>
            <a:pPr marL="514350" indent="-514350">
              <a:buFont typeface="+mj-lt"/>
              <a:buAutoNum type="arabicPeriod"/>
            </a:pPr>
            <a:r>
              <a:rPr lang="en-US" dirty="0" smtClean="0">
                <a:solidFill>
                  <a:srgbClr val="996600"/>
                </a:solidFill>
              </a:rPr>
              <a:t>Commercial income: </a:t>
            </a:r>
            <a:r>
              <a:rPr lang="en-US" sz="2600" dirty="0" smtClean="0">
                <a:solidFill>
                  <a:schemeClr val="accent6">
                    <a:lumMod val="75000"/>
                  </a:schemeClr>
                </a:solidFill>
              </a:rPr>
              <a:t>Turn-over added value tax</a:t>
            </a:r>
            <a:r>
              <a:rPr lang="en-US" sz="2600" dirty="0" smtClean="0"/>
              <a:t>, to support general cost, wealth spread, and conservation</a:t>
            </a:r>
            <a:endParaRPr lang="en-US" dirty="0" smtClean="0"/>
          </a:p>
          <a:p>
            <a:pPr marL="514350" indent="-514350">
              <a:buFont typeface="+mj-lt"/>
              <a:buAutoNum type="arabicPeriod"/>
            </a:pPr>
            <a:r>
              <a:rPr lang="en-US" dirty="0" smtClean="0">
                <a:solidFill>
                  <a:schemeClr val="bg1">
                    <a:lumMod val="50000"/>
                  </a:schemeClr>
                </a:solidFill>
              </a:rPr>
              <a:t>Philanthropic income: </a:t>
            </a:r>
            <a:r>
              <a:rPr lang="en-US" sz="2600" dirty="0" smtClean="0">
                <a:solidFill>
                  <a:schemeClr val="accent6">
                    <a:lumMod val="75000"/>
                  </a:schemeClr>
                </a:solidFill>
              </a:rPr>
              <a:t>No or low tax</a:t>
            </a:r>
            <a:r>
              <a:rPr lang="en-US" sz="2600" dirty="0" smtClean="0">
                <a:solidFill>
                  <a:schemeClr val="bg1">
                    <a:lumMod val="50000"/>
                  </a:schemeClr>
                </a:solidFill>
              </a:rPr>
              <a:t>, in split or money; tax for registration, wealth spread, and circular economy</a:t>
            </a:r>
          </a:p>
          <a:p>
            <a:pPr marL="514350" indent="-514350">
              <a:buNone/>
            </a:pPr>
            <a:r>
              <a:rPr lang="en-US" sz="3000" dirty="0" smtClean="0"/>
              <a:t>The society becomes less financial and more laboral</a:t>
            </a:r>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3"/>
              </a:rPr>
              <a:t>worldsustainabilityfund.nl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330x300.png"/>
          <p:cNvPicPr>
            <a:picLocks noChangeAspect="1"/>
          </p:cNvPicPr>
          <p:nvPr/>
        </p:nvPicPr>
        <p:blipFill>
          <a:blip r:embed="rId2" cstate="print"/>
          <a:stretch>
            <a:fillRect/>
          </a:stretch>
        </p:blipFill>
        <p:spPr>
          <a:xfrm>
            <a:off x="7718400" y="5562000"/>
            <a:ext cx="1425600" cy="1296000"/>
          </a:xfrm>
          <a:prstGeom prst="rect">
            <a:avLst/>
          </a:prstGeom>
        </p:spPr>
      </p:pic>
      <p:sp>
        <p:nvSpPr>
          <p:cNvPr id="2" name="Titel 1"/>
          <p:cNvSpPr>
            <a:spLocks noGrp="1"/>
          </p:cNvSpPr>
          <p:nvPr>
            <p:ph type="title"/>
          </p:nvPr>
        </p:nvSpPr>
        <p:spPr/>
        <p:txBody>
          <a:bodyPr/>
          <a:lstStyle/>
          <a:p>
            <a:r>
              <a:rPr lang="en-US" dirty="0" smtClean="0">
                <a:solidFill>
                  <a:schemeClr val="tx2">
                    <a:lumMod val="60000"/>
                    <a:lumOff val="40000"/>
                  </a:schemeClr>
                </a:solidFill>
              </a:rPr>
              <a:t>Global Financial &amp; Tax Blueprint</a:t>
            </a:r>
            <a:endParaRPr lang="en-US" dirty="0">
              <a:solidFill>
                <a:schemeClr val="tx2">
                  <a:lumMod val="60000"/>
                  <a:lumOff val="40000"/>
                </a:schemeClr>
              </a:solidFill>
            </a:endParaRPr>
          </a:p>
        </p:txBody>
      </p:sp>
      <p:sp>
        <p:nvSpPr>
          <p:cNvPr id="3" name="Tijdelijke aanduiding voor inhoud 2"/>
          <p:cNvSpPr>
            <a:spLocks noGrp="1"/>
          </p:cNvSpPr>
          <p:nvPr>
            <p:ph idx="1"/>
          </p:nvPr>
        </p:nvSpPr>
        <p:spPr/>
        <p:txBody>
          <a:bodyPr>
            <a:normAutofit fontScale="92500"/>
          </a:bodyPr>
          <a:lstStyle/>
          <a:p>
            <a:r>
              <a:rPr lang="en-US" dirty="0" smtClean="0">
                <a:solidFill>
                  <a:srgbClr val="FF0000"/>
                </a:solidFill>
              </a:rPr>
              <a:t>Implement Land and Community income</a:t>
            </a:r>
            <a:r>
              <a:rPr lang="en-US" dirty="0" smtClean="0"/>
              <a:t> for</a:t>
            </a:r>
          </a:p>
          <a:p>
            <a:pPr marL="447675" lvl="1" indent="9525">
              <a:buNone/>
            </a:pPr>
            <a:r>
              <a:rPr lang="en-US" sz="2400" dirty="0" smtClean="0"/>
              <a:t>unemployed, setup support and admin, will create more services, health and happiness, kick starts poverty alleviation</a:t>
            </a:r>
          </a:p>
          <a:p>
            <a:r>
              <a:rPr lang="en-US" dirty="0" smtClean="0">
                <a:solidFill>
                  <a:srgbClr val="FF0000"/>
                </a:solidFill>
              </a:rPr>
              <a:t>Shift step by step to more social production </a:t>
            </a:r>
            <a:r>
              <a:rPr lang="en-US" dirty="0" smtClean="0"/>
              <a:t>and </a:t>
            </a:r>
            <a:r>
              <a:rPr lang="en-US" sz="2400" dirty="0" smtClean="0"/>
              <a:t>income</a:t>
            </a:r>
            <a:r>
              <a:rPr lang="en-US" dirty="0" smtClean="0"/>
              <a:t> </a:t>
            </a:r>
            <a:r>
              <a:rPr lang="en-US" sz="2400" dirty="0" smtClean="0"/>
              <a:t>by setup of support, offer easy to transfer jobs; offer financial equivalent consumption possibilities; quote needs</a:t>
            </a:r>
            <a:endParaRPr lang="en-US" dirty="0" smtClean="0"/>
          </a:p>
          <a:p>
            <a:r>
              <a:rPr lang="en-US" dirty="0" smtClean="0">
                <a:solidFill>
                  <a:srgbClr val="FF0000"/>
                </a:solidFill>
              </a:rPr>
              <a:t>Transit to one equal labor hour rate </a:t>
            </a:r>
            <a:r>
              <a:rPr lang="en-US" dirty="0" smtClean="0"/>
              <a:t>for each </a:t>
            </a:r>
            <a:r>
              <a:rPr lang="en-US" sz="2400" dirty="0" smtClean="0"/>
              <a:t>level of education and job heaviness; it makes global commerce  prices more equal, which spread jobs and lower transport </a:t>
            </a:r>
          </a:p>
          <a:p>
            <a:pPr>
              <a:buNone/>
            </a:pPr>
            <a:r>
              <a:rPr lang="en-US" dirty="0" smtClean="0"/>
              <a:t>All this will lead to lower tax and lean finance</a:t>
            </a:r>
          </a:p>
          <a:p>
            <a:endParaRPr lang="en-US"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3"/>
              </a:rPr>
              <a:t>worldsustainabilityfund.nl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346254" y="4313634"/>
            <a:ext cx="2762250" cy="2571750"/>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t>Commons GLOS action on Finance</a:t>
            </a:r>
            <a:endParaRPr lang="en-US" dirty="0"/>
          </a:p>
        </p:txBody>
      </p:sp>
      <p:sp>
        <p:nvSpPr>
          <p:cNvPr id="3" name="Tijdelijke aanduiding voor inhoud 2"/>
          <p:cNvSpPr>
            <a:spLocks noGrp="1"/>
          </p:cNvSpPr>
          <p:nvPr>
            <p:ph idx="1"/>
          </p:nvPr>
        </p:nvSpPr>
        <p:spPr/>
        <p:txBody>
          <a:bodyPr>
            <a:normAutofit/>
          </a:bodyPr>
          <a:lstStyle/>
          <a:p>
            <a:r>
              <a:rPr lang="en-US" dirty="0" smtClean="0">
                <a:solidFill>
                  <a:srgbClr val="FF0000"/>
                </a:solidFill>
              </a:rPr>
              <a:t>Value Own land lots </a:t>
            </a:r>
            <a:r>
              <a:rPr lang="en-US" dirty="0" smtClean="0"/>
              <a:t>and make them free for transition, realize the infrastructure</a:t>
            </a:r>
          </a:p>
          <a:p>
            <a:r>
              <a:rPr lang="en-US" dirty="0" smtClean="0">
                <a:solidFill>
                  <a:srgbClr val="FF0000"/>
                </a:solidFill>
              </a:rPr>
              <a:t>Allow federations </a:t>
            </a:r>
            <a:r>
              <a:rPr lang="en-US" dirty="0" smtClean="0"/>
              <a:t>to setup their own Bronning and Commons admin, integrate systems</a:t>
            </a:r>
          </a:p>
          <a:p>
            <a:r>
              <a:rPr lang="en-US" dirty="0" smtClean="0">
                <a:solidFill>
                  <a:srgbClr val="FF0000"/>
                </a:solidFill>
              </a:rPr>
              <a:t>Plan the impact </a:t>
            </a:r>
            <a:r>
              <a:rPr lang="en-US" dirty="0" smtClean="0"/>
              <a:t>on financial institutions, prepare them for reorganization</a:t>
            </a:r>
          </a:p>
          <a:p>
            <a:r>
              <a:rPr lang="en-US" dirty="0" smtClean="0">
                <a:solidFill>
                  <a:srgbClr val="FF0000"/>
                </a:solidFill>
              </a:rPr>
              <a:t>Restrict sustainable use </a:t>
            </a:r>
            <a:r>
              <a:rPr lang="en-US" dirty="0" smtClean="0"/>
              <a:t>and natural rest value</a:t>
            </a:r>
          </a:p>
          <a:p>
            <a:r>
              <a:rPr lang="en-US" dirty="0" smtClean="0"/>
              <a:t>Create Own land based pension reserves</a:t>
            </a:r>
            <a:endParaRPr lang="en-US" dirty="0"/>
          </a:p>
        </p:txBody>
      </p:sp>
      <p:sp>
        <p:nvSpPr>
          <p:cNvPr id="6" name="Rechthoek 5"/>
          <p:cNvSpPr/>
          <p:nvPr/>
        </p:nvSpPr>
        <p:spPr>
          <a:xfrm>
            <a:off x="0" y="6488668"/>
            <a:ext cx="2624501" cy="369332"/>
          </a:xfrm>
          <a:prstGeom prst="rect">
            <a:avLst/>
          </a:prstGeom>
        </p:spPr>
        <p:txBody>
          <a:bodyPr wrap="none">
            <a:spAutoFit/>
          </a:bodyPr>
          <a:lstStyle/>
          <a:p>
            <a:r>
              <a:rPr lang="en-US" dirty="0" smtClean="0">
                <a:hlinkClick r:id="rId3"/>
              </a:rPr>
              <a:t>worldsustainabilityfund.nl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18029"/>
            <a:ext cx="9144000" cy="6894057"/>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rot="16200000">
            <a:off x="1619672" y="548680"/>
            <a:ext cx="5940000" cy="5940000"/>
          </a:xfrm>
          <a:prstGeom prst="rect">
            <a:avLst/>
          </a:prstGeom>
          <a:noFill/>
          <a:ln w="9525">
            <a:noFill/>
            <a:miter lim="800000"/>
            <a:headEnd/>
            <a:tailEnd/>
          </a:ln>
        </p:spPr>
      </p:pic>
      <p:sp>
        <p:nvSpPr>
          <p:cNvPr id="2" name="Titel 1"/>
          <p:cNvSpPr>
            <a:spLocks noGrp="1"/>
          </p:cNvSpPr>
          <p:nvPr>
            <p:ph type="title"/>
          </p:nvPr>
        </p:nvSpPr>
        <p:spPr>
          <a:xfrm>
            <a:off x="457200" y="5157192"/>
            <a:ext cx="8229600" cy="1143000"/>
          </a:xfrm>
        </p:spPr>
        <p:txBody>
          <a:bodyPr>
            <a:noAutofit/>
          </a:bodyPr>
          <a:lstStyle/>
          <a:p>
            <a:r>
              <a:rPr lang="en-US" sz="9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 &amp; A</a:t>
            </a:r>
            <a:endParaRPr lang="en-US" sz="9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0" y="-18029"/>
            <a:ext cx="9144000" cy="6894057"/>
          </a:xfrm>
          <a:prstGeom prst="rect">
            <a:avLst/>
          </a:prstGeom>
          <a:noFill/>
          <a:ln w="9525">
            <a:noFill/>
            <a:miter lim="800000"/>
            <a:headEnd/>
            <a:tailEnd/>
          </a:ln>
        </p:spPr>
      </p:pic>
      <p:sp>
        <p:nvSpPr>
          <p:cNvPr id="3" name="Tijdelijke aanduiding voor inhoud 2"/>
          <p:cNvSpPr>
            <a:spLocks noGrp="1"/>
          </p:cNvSpPr>
          <p:nvPr>
            <p:ph idx="1"/>
          </p:nvPr>
        </p:nvSpPr>
        <p:spPr>
          <a:xfrm>
            <a:off x="457200" y="2204864"/>
            <a:ext cx="8229600" cy="4525963"/>
          </a:xfrm>
        </p:spPr>
        <p:txBody>
          <a:bodyPr/>
          <a:lstStyle/>
          <a:p>
            <a:pPr algn="ctr">
              <a:buNone/>
            </a:pPr>
            <a:endParaRPr lang="en-US" dirty="0" smtClean="0"/>
          </a:p>
          <a:p>
            <a:pPr algn="ct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Emile van Essen</a:t>
            </a:r>
          </a:p>
          <a:p>
            <a:pPr algn="ctr">
              <a:buNone/>
            </a:pPr>
            <a:r>
              <a:rPr lang="it-IT" dirty="0" smtClean="0"/>
              <a:t/>
            </a:r>
            <a:br>
              <a:rPr lang="it-IT" dirty="0" smtClean="0"/>
            </a:b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Email:</a:t>
            </a:r>
            <a:r>
              <a:rPr lang="it-IT" dirty="0" smtClean="0"/>
              <a:t> </a:t>
            </a:r>
            <a:r>
              <a:rPr lang="it-IT" dirty="0" smtClean="0">
                <a:hlinkClick r:id="rId3"/>
              </a:rPr>
              <a:t>emile@worldsustainabilityfund.nl</a:t>
            </a:r>
            <a:r>
              <a:rPr lang="it-IT" dirty="0" smtClean="0"/>
              <a:t/>
            </a:r>
            <a:br>
              <a:rPr lang="it-IT" dirty="0" smtClean="0"/>
            </a:b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Skype: sbfemile, Tel: +31 6 1925 2628</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hthoek 3"/>
          <p:cNvSpPr/>
          <p:nvPr/>
        </p:nvSpPr>
        <p:spPr>
          <a:xfrm>
            <a:off x="2555776" y="5229200"/>
            <a:ext cx="3976986" cy="523220"/>
          </a:xfrm>
          <a:prstGeom prst="rect">
            <a:avLst/>
          </a:prstGeom>
        </p:spPr>
        <p:txBody>
          <a:bodyPr wrap="none">
            <a:spAutoFit/>
          </a:bodyPr>
          <a:lstStyle/>
          <a:p>
            <a:r>
              <a:rPr lang="en-US" sz="2800" dirty="0" smtClean="0">
                <a:hlinkClick r:id="rId4"/>
              </a:rPr>
              <a:t>worldsustainabilityfund.nl</a:t>
            </a:r>
            <a:endParaRPr lang="en-US" sz="2800" dirty="0"/>
          </a:p>
        </p:txBody>
      </p:sp>
      <p:pic>
        <p:nvPicPr>
          <p:cNvPr id="6" name="Afbeelding 5" descr="logo330x300.png"/>
          <p:cNvPicPr>
            <a:picLocks noChangeAspect="1"/>
          </p:cNvPicPr>
          <p:nvPr/>
        </p:nvPicPr>
        <p:blipFill>
          <a:blip r:embed="rId5" cstate="print"/>
          <a:stretch>
            <a:fillRect/>
          </a:stretch>
        </p:blipFill>
        <p:spPr>
          <a:xfrm>
            <a:off x="3707904" y="1052736"/>
            <a:ext cx="1663200" cy="1512000"/>
          </a:xfrm>
          <a:prstGeom prst="rect">
            <a:avLst/>
          </a:prstGeom>
        </p:spPr>
      </p:pic>
      <p:pic>
        <p:nvPicPr>
          <p:cNvPr id="7" name="Afbeelding 6" descr="logo330x300.png"/>
          <p:cNvPicPr>
            <a:picLocks noChangeAspect="1"/>
          </p:cNvPicPr>
          <p:nvPr/>
        </p:nvPicPr>
        <p:blipFill>
          <a:blip r:embed="rId5" cstate="print"/>
          <a:stretch>
            <a:fillRect/>
          </a:stretch>
        </p:blipFill>
        <p:spPr>
          <a:xfrm>
            <a:off x="8431200" y="6210000"/>
            <a:ext cx="712800" cy="648000"/>
          </a:xfrm>
          <a:prstGeom prst="rect">
            <a:avLst/>
          </a:prstGeom>
        </p:spPr>
      </p:pic>
      <p:pic>
        <p:nvPicPr>
          <p:cNvPr id="8" name="Afbeelding 7" descr="logo330x300.png"/>
          <p:cNvPicPr>
            <a:picLocks noChangeAspect="1"/>
          </p:cNvPicPr>
          <p:nvPr/>
        </p:nvPicPr>
        <p:blipFill>
          <a:blip r:embed="rId5" cstate="print"/>
          <a:stretch>
            <a:fillRect/>
          </a:stretch>
        </p:blipFill>
        <p:spPr>
          <a:xfrm>
            <a:off x="0" y="6210000"/>
            <a:ext cx="712800" cy="64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And </a:t>
            </a:r>
            <a:r>
              <a:rPr lang="nl-NL" dirty="0" err="1" smtClean="0"/>
              <a:t>specifices</a:t>
            </a:r>
            <a:r>
              <a:rPr lang="nl-NL" dirty="0" smtClean="0"/>
              <a:t> </a:t>
            </a:r>
            <a:r>
              <a:rPr lang="nl-NL" dirty="0" err="1" smtClean="0"/>
              <a:t>several</a:t>
            </a:r>
            <a:r>
              <a:rPr lang="nl-NL" dirty="0" smtClean="0"/>
              <a:t> more Stadia of (Industrial) </a:t>
            </a:r>
            <a:r>
              <a:rPr lang="nl-NL" dirty="0" err="1" smtClean="0"/>
              <a:t>Revolution</a:t>
            </a:r>
            <a:r>
              <a:rPr lang="nl-NL" dirty="0" smtClean="0"/>
              <a:t>:</a:t>
            </a:r>
            <a:endParaRPr lang="en-US" dirty="0"/>
          </a:p>
        </p:txBody>
      </p:sp>
      <p:sp>
        <p:nvSpPr>
          <p:cNvPr id="3" name="Tijdelijke aanduiding voor inhoud 2"/>
          <p:cNvSpPr>
            <a:spLocks noGrp="1"/>
          </p:cNvSpPr>
          <p:nvPr>
            <p:ph idx="1"/>
          </p:nvPr>
        </p:nvSpPr>
        <p:spPr/>
        <p:txBody>
          <a:bodyPr>
            <a:normAutofit fontScale="77500" lnSpcReduction="20000"/>
          </a:bodyPr>
          <a:lstStyle/>
          <a:p>
            <a:pPr marL="993775" indent="-993775">
              <a:buNone/>
            </a:pPr>
            <a:r>
              <a:rPr lang="nl-NL" dirty="0" smtClean="0"/>
              <a:t>    0.3 Speech, </a:t>
            </a:r>
            <a:r>
              <a:rPr lang="nl-NL" dirty="0" err="1" smtClean="0"/>
              <a:t>Hunting</a:t>
            </a:r>
            <a:r>
              <a:rPr lang="nl-NL" dirty="0" smtClean="0"/>
              <a:t>, </a:t>
            </a:r>
            <a:r>
              <a:rPr lang="nl-NL" dirty="0" err="1" smtClean="0"/>
              <a:t>Bear</a:t>
            </a:r>
            <a:r>
              <a:rPr lang="nl-NL" dirty="0" smtClean="0"/>
              <a:t> Stick; </a:t>
            </a:r>
          </a:p>
          <a:p>
            <a:pPr marL="993775" indent="-993775">
              <a:buNone/>
            </a:pPr>
            <a:r>
              <a:rPr lang="nl-NL" dirty="0" smtClean="0"/>
              <a:t>    0.5 </a:t>
            </a:r>
            <a:r>
              <a:rPr lang="nl-NL" dirty="0" err="1" smtClean="0"/>
              <a:t>Scripture</a:t>
            </a:r>
            <a:r>
              <a:rPr lang="nl-NL" dirty="0" smtClean="0"/>
              <a:t>, </a:t>
            </a:r>
            <a:r>
              <a:rPr lang="nl-NL" dirty="0" err="1" smtClean="0"/>
              <a:t>Farmfield</a:t>
            </a:r>
            <a:r>
              <a:rPr lang="nl-NL" dirty="0" smtClean="0"/>
              <a:t>, </a:t>
            </a:r>
            <a:r>
              <a:rPr lang="nl-NL" dirty="0" err="1" smtClean="0"/>
              <a:t>Horse</a:t>
            </a:r>
            <a:r>
              <a:rPr lang="nl-NL" dirty="0" smtClean="0"/>
              <a:t>; </a:t>
            </a:r>
          </a:p>
          <a:p>
            <a:pPr marL="993775" indent="-993775">
              <a:buNone/>
            </a:pPr>
            <a:r>
              <a:rPr lang="nl-NL" dirty="0" smtClean="0"/>
              <a:t>    0.7 Dove, Wood | </a:t>
            </a:r>
            <a:r>
              <a:rPr lang="nl-NL" dirty="0" err="1" smtClean="0"/>
              <a:t>Grain</a:t>
            </a:r>
            <a:r>
              <a:rPr lang="nl-NL" dirty="0" smtClean="0"/>
              <a:t> &amp; </a:t>
            </a:r>
            <a:r>
              <a:rPr lang="nl-NL" dirty="0" err="1" smtClean="0"/>
              <a:t>Cattle</a:t>
            </a:r>
            <a:r>
              <a:rPr lang="nl-NL" dirty="0" smtClean="0"/>
              <a:t>, </a:t>
            </a:r>
            <a:r>
              <a:rPr lang="nl-NL" dirty="0" err="1" smtClean="0"/>
              <a:t>Horses</a:t>
            </a:r>
            <a:r>
              <a:rPr lang="nl-NL" dirty="0" smtClean="0"/>
              <a:t> </a:t>
            </a:r>
            <a:r>
              <a:rPr lang="nl-NL" dirty="0" err="1" smtClean="0"/>
              <a:t>cart</a:t>
            </a:r>
            <a:r>
              <a:rPr lang="nl-NL" dirty="0" smtClean="0"/>
              <a:t>; </a:t>
            </a:r>
          </a:p>
          <a:p>
            <a:pPr marL="993775" indent="-993775">
              <a:buNone/>
            </a:pPr>
            <a:r>
              <a:rPr lang="nl-NL" dirty="0" smtClean="0"/>
              <a:t>    </a:t>
            </a:r>
            <a:r>
              <a:rPr lang="nl-NL" dirty="0" smtClean="0">
                <a:solidFill>
                  <a:schemeClr val="tx2">
                    <a:lumMod val="60000"/>
                    <a:lumOff val="40000"/>
                  </a:schemeClr>
                </a:solidFill>
              </a:rPr>
              <a:t>1.0 </a:t>
            </a:r>
            <a:r>
              <a:rPr lang="nl-NL" dirty="0" err="1" smtClean="0">
                <a:solidFill>
                  <a:schemeClr val="tx2">
                    <a:lumMod val="60000"/>
                    <a:lumOff val="40000"/>
                  </a:schemeClr>
                </a:solidFill>
              </a:rPr>
              <a:t>Steam</a:t>
            </a:r>
            <a:r>
              <a:rPr lang="nl-NL" dirty="0" smtClean="0">
                <a:solidFill>
                  <a:schemeClr val="tx2">
                    <a:lumMod val="60000"/>
                    <a:lumOff val="40000"/>
                  </a:schemeClr>
                </a:solidFill>
              </a:rPr>
              <a:t> </a:t>
            </a:r>
            <a:r>
              <a:rPr lang="nl-NL" dirty="0" err="1" smtClean="0">
                <a:solidFill>
                  <a:schemeClr val="tx2">
                    <a:lumMod val="60000"/>
                    <a:lumOff val="40000"/>
                  </a:schemeClr>
                </a:solidFill>
              </a:rPr>
              <a:t>Book</a:t>
            </a:r>
            <a:r>
              <a:rPr lang="nl-NL" dirty="0" smtClean="0">
                <a:solidFill>
                  <a:schemeClr val="tx2">
                    <a:lumMod val="60000"/>
                    <a:lumOff val="40000"/>
                  </a:schemeClr>
                </a:solidFill>
              </a:rPr>
              <a:t> </a:t>
            </a:r>
            <a:r>
              <a:rPr lang="nl-NL" dirty="0" err="1" smtClean="0">
                <a:solidFill>
                  <a:schemeClr val="tx2">
                    <a:lumMod val="60000"/>
                    <a:lumOff val="40000"/>
                  </a:schemeClr>
                </a:solidFill>
              </a:rPr>
              <a:t>Press</a:t>
            </a:r>
            <a:r>
              <a:rPr lang="nl-NL" dirty="0" smtClean="0">
                <a:solidFill>
                  <a:schemeClr val="tx2">
                    <a:lumMod val="60000"/>
                    <a:lumOff val="40000"/>
                  </a:schemeClr>
                </a:solidFill>
              </a:rPr>
              <a:t>, Coal, </a:t>
            </a:r>
            <a:r>
              <a:rPr lang="nl-NL" dirty="0" err="1" smtClean="0">
                <a:solidFill>
                  <a:schemeClr val="tx2">
                    <a:lumMod val="60000"/>
                    <a:lumOff val="40000"/>
                  </a:schemeClr>
                </a:solidFill>
              </a:rPr>
              <a:t>Steam</a:t>
            </a:r>
            <a:r>
              <a:rPr lang="nl-NL" dirty="0" smtClean="0">
                <a:solidFill>
                  <a:schemeClr val="tx2">
                    <a:lumMod val="60000"/>
                    <a:lumOff val="40000"/>
                  </a:schemeClr>
                </a:solidFill>
              </a:rPr>
              <a:t> </a:t>
            </a:r>
            <a:r>
              <a:rPr lang="nl-NL" dirty="0" err="1" smtClean="0">
                <a:solidFill>
                  <a:schemeClr val="tx2">
                    <a:lumMod val="60000"/>
                    <a:lumOff val="40000"/>
                  </a:schemeClr>
                </a:solidFill>
              </a:rPr>
              <a:t>Locomotive</a:t>
            </a:r>
            <a:r>
              <a:rPr lang="nl-NL" dirty="0" smtClean="0">
                <a:solidFill>
                  <a:schemeClr val="tx2">
                    <a:lumMod val="60000"/>
                    <a:lumOff val="40000"/>
                  </a:schemeClr>
                </a:solidFill>
              </a:rPr>
              <a:t>; </a:t>
            </a:r>
          </a:p>
          <a:p>
            <a:pPr marL="993775" indent="-993775">
              <a:buNone/>
            </a:pPr>
            <a:r>
              <a:rPr lang="nl-NL" dirty="0" smtClean="0"/>
              <a:t>    2.0 Telegraph (</a:t>
            </a:r>
            <a:r>
              <a:rPr lang="nl-NL" dirty="0" err="1" smtClean="0"/>
              <a:t>Centralised</a:t>
            </a:r>
            <a:r>
              <a:rPr lang="nl-NL" dirty="0" smtClean="0"/>
              <a:t> </a:t>
            </a:r>
            <a:r>
              <a:rPr lang="nl-NL" dirty="0" err="1" smtClean="0"/>
              <a:t>Communication</a:t>
            </a:r>
            <a:r>
              <a:rPr lang="nl-NL" dirty="0" smtClean="0"/>
              <a:t>), </a:t>
            </a:r>
            <a:r>
              <a:rPr lang="nl-NL" dirty="0" err="1" smtClean="0"/>
              <a:t>Fossil</a:t>
            </a:r>
            <a:r>
              <a:rPr lang="nl-NL" dirty="0" smtClean="0"/>
              <a:t> </a:t>
            </a:r>
            <a:r>
              <a:rPr lang="nl-NL" dirty="0" err="1" smtClean="0"/>
              <a:t>Fuel</a:t>
            </a:r>
            <a:r>
              <a:rPr lang="nl-NL" dirty="0" smtClean="0"/>
              <a:t>, </a:t>
            </a:r>
            <a:r>
              <a:rPr lang="nl-NL" dirty="0" err="1" smtClean="0"/>
              <a:t>Combustion</a:t>
            </a:r>
            <a:r>
              <a:rPr lang="nl-NL" dirty="0" smtClean="0"/>
              <a:t> Engine; </a:t>
            </a:r>
          </a:p>
          <a:p>
            <a:pPr marL="993775" indent="-993775">
              <a:buNone/>
            </a:pPr>
            <a:r>
              <a:rPr lang="nl-NL" dirty="0" smtClean="0"/>
              <a:t>   </a:t>
            </a:r>
            <a:r>
              <a:rPr lang="nl-NL" i="1" dirty="0" smtClean="0"/>
              <a:t> </a:t>
            </a:r>
            <a:r>
              <a:rPr lang="nl-NL" i="1" dirty="0" smtClean="0">
                <a:solidFill>
                  <a:srgbClr val="996600"/>
                </a:solidFill>
              </a:rPr>
              <a:t>3.0 (Intergrids) Internet, </a:t>
            </a:r>
            <a:r>
              <a:rPr lang="nl-NL" i="1" dirty="0" err="1" smtClean="0">
                <a:solidFill>
                  <a:srgbClr val="996600"/>
                </a:solidFill>
              </a:rPr>
              <a:t>Renewable</a:t>
            </a:r>
            <a:r>
              <a:rPr lang="nl-NL" i="1" dirty="0" smtClean="0">
                <a:solidFill>
                  <a:srgbClr val="996600"/>
                </a:solidFill>
              </a:rPr>
              <a:t> Energy, </a:t>
            </a:r>
            <a:r>
              <a:rPr lang="nl-NL" i="1" dirty="0" err="1" smtClean="0">
                <a:solidFill>
                  <a:srgbClr val="996600"/>
                </a:solidFill>
              </a:rPr>
              <a:t>Automation</a:t>
            </a:r>
            <a:r>
              <a:rPr lang="nl-NL" i="1" dirty="0" smtClean="0">
                <a:solidFill>
                  <a:srgbClr val="996600"/>
                </a:solidFill>
              </a:rPr>
              <a:t> and Sensor </a:t>
            </a:r>
            <a:r>
              <a:rPr lang="nl-NL" i="1" dirty="0" err="1" smtClean="0">
                <a:solidFill>
                  <a:srgbClr val="996600"/>
                </a:solidFill>
              </a:rPr>
              <a:t>driven</a:t>
            </a:r>
            <a:r>
              <a:rPr lang="nl-NL" i="1" dirty="0" smtClean="0">
                <a:solidFill>
                  <a:srgbClr val="996600"/>
                </a:solidFill>
              </a:rPr>
              <a:t> Transport and </a:t>
            </a:r>
            <a:r>
              <a:rPr lang="nl-NL" i="1" dirty="0" err="1" smtClean="0">
                <a:solidFill>
                  <a:srgbClr val="996600"/>
                </a:solidFill>
              </a:rPr>
              <a:t>Logistics</a:t>
            </a:r>
            <a:r>
              <a:rPr lang="nl-NL" i="1" dirty="0" smtClean="0">
                <a:solidFill>
                  <a:srgbClr val="996600"/>
                </a:solidFill>
              </a:rPr>
              <a:t>; </a:t>
            </a:r>
            <a:endParaRPr lang="nl-NL" dirty="0" smtClean="0">
              <a:solidFill>
                <a:srgbClr val="996600"/>
              </a:solidFill>
            </a:endParaRPr>
          </a:p>
          <a:p>
            <a:pPr marL="993775" indent="-993775">
              <a:buNone/>
            </a:pPr>
            <a:r>
              <a:rPr lang="nl-NL" dirty="0" smtClean="0"/>
              <a:t>    4.0 </a:t>
            </a:r>
            <a:r>
              <a:rPr lang="nl-NL" b="1" i="1" dirty="0" smtClean="0"/>
              <a:t>(</a:t>
            </a:r>
            <a:r>
              <a:rPr lang="nl-NL" b="1" i="1" dirty="0" err="1" smtClean="0"/>
              <a:t>Abundance</a:t>
            </a:r>
            <a:r>
              <a:rPr lang="nl-NL" b="1" i="1" dirty="0" smtClean="0"/>
              <a:t> </a:t>
            </a:r>
            <a:r>
              <a:rPr lang="nl-NL" b="1" i="1" dirty="0" err="1" smtClean="0"/>
              <a:t>Grids</a:t>
            </a:r>
            <a:r>
              <a:rPr lang="nl-NL" b="1" i="1" dirty="0" smtClean="0"/>
              <a:t>) 3.0 WILL EFFECT AND TOTALY CHANGE the </a:t>
            </a:r>
            <a:r>
              <a:rPr lang="nl-NL" b="1" i="1" dirty="0" err="1" smtClean="0"/>
              <a:t>tritspowers</a:t>
            </a:r>
            <a:r>
              <a:rPr lang="nl-NL" b="1" i="1" dirty="0" smtClean="0"/>
              <a:t> A. to G.</a:t>
            </a:r>
            <a:endParaRPr lang="nl-NL" dirty="0" smtClean="0"/>
          </a:p>
          <a:p>
            <a:pPr marL="993775" indent="-993775">
              <a:buNone/>
            </a:pPr>
            <a:r>
              <a:rPr lang="nl-NL" dirty="0" smtClean="0"/>
              <a:t>    </a:t>
            </a:r>
            <a:r>
              <a:rPr lang="nl-NL" dirty="0" smtClean="0">
                <a:solidFill>
                  <a:srgbClr val="FF0000"/>
                </a:solidFill>
              </a:rPr>
              <a:t>5.0 (</a:t>
            </a:r>
            <a:r>
              <a:rPr lang="nl-NL" dirty="0" err="1" smtClean="0">
                <a:solidFill>
                  <a:srgbClr val="FF0000"/>
                </a:solidFill>
              </a:rPr>
              <a:t>Creagrids</a:t>
            </a:r>
            <a:r>
              <a:rPr lang="nl-NL" dirty="0" smtClean="0">
                <a:solidFill>
                  <a:srgbClr val="FF0000"/>
                </a:solidFill>
              </a:rPr>
              <a:t>) </a:t>
            </a:r>
            <a:r>
              <a:rPr lang="nl-NL" dirty="0" err="1" smtClean="0">
                <a:solidFill>
                  <a:srgbClr val="FF0000"/>
                </a:solidFill>
              </a:rPr>
              <a:t>Natural</a:t>
            </a:r>
            <a:r>
              <a:rPr lang="nl-NL" dirty="0" smtClean="0">
                <a:solidFill>
                  <a:srgbClr val="FF0000"/>
                </a:solidFill>
              </a:rPr>
              <a:t> </a:t>
            </a:r>
            <a:r>
              <a:rPr lang="nl-NL" dirty="0" err="1" smtClean="0">
                <a:solidFill>
                  <a:srgbClr val="FF0000"/>
                </a:solidFill>
              </a:rPr>
              <a:t>Singularity</a:t>
            </a:r>
            <a:r>
              <a:rPr lang="nl-NL" dirty="0" smtClean="0">
                <a:solidFill>
                  <a:srgbClr val="FF0000"/>
                </a:solidFill>
              </a:rPr>
              <a:t>, Energy </a:t>
            </a:r>
            <a:r>
              <a:rPr lang="nl-NL" dirty="0" err="1" smtClean="0">
                <a:solidFill>
                  <a:srgbClr val="FF0000"/>
                </a:solidFill>
              </a:rPr>
              <a:t>Popup</a:t>
            </a:r>
            <a:r>
              <a:rPr lang="nl-NL" dirty="0" smtClean="0">
                <a:solidFill>
                  <a:srgbClr val="FF0000"/>
                </a:solidFill>
              </a:rPr>
              <a:t>, Super Local Transport; </a:t>
            </a:r>
          </a:p>
          <a:p>
            <a:pPr marL="993775" indent="-993775">
              <a:buNone/>
            </a:pPr>
            <a:endParaRPr lang="en-US"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5" name="Afbeelding 4" descr="logo330x300.png"/>
          <p:cNvPicPr>
            <a:picLocks noChangeAspect="1"/>
          </p:cNvPicPr>
          <p:nvPr/>
        </p:nvPicPr>
        <p:blipFill>
          <a:blip r:embed="rId3" cstate="print"/>
          <a:stretch>
            <a:fillRect/>
          </a:stretch>
        </p:blipFill>
        <p:spPr>
          <a:xfrm>
            <a:off x="7718400" y="5562000"/>
            <a:ext cx="1425600" cy="1296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Afbeeldingsresultaat voor flower of l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Afbeeldingsresultaat voor flower of l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Ondertitel 2"/>
          <p:cNvSpPr txBox="1">
            <a:spLocks/>
          </p:cNvSpPr>
          <p:nvPr/>
        </p:nvSpPr>
        <p:spPr>
          <a:xfrm>
            <a:off x="1547664" y="6021288"/>
            <a:ext cx="6400800" cy="83671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Emile van Essen - WSF</a:t>
            </a:r>
          </a:p>
        </p:txBody>
      </p:sp>
      <p:pic>
        <p:nvPicPr>
          <p:cNvPr id="13" name="Afbeelding 12" descr="logo330x300.png"/>
          <p:cNvPicPr>
            <a:picLocks noChangeAspect="1"/>
          </p:cNvPicPr>
          <p:nvPr/>
        </p:nvPicPr>
        <p:blipFill>
          <a:blip r:embed="rId3" cstate="print"/>
          <a:stretch>
            <a:fillRect/>
          </a:stretch>
        </p:blipFill>
        <p:spPr>
          <a:xfrm>
            <a:off x="8431200" y="6210000"/>
            <a:ext cx="712800" cy="648000"/>
          </a:xfrm>
          <a:prstGeom prst="rect">
            <a:avLst/>
          </a:prstGeom>
        </p:spPr>
      </p:pic>
      <p:pic>
        <p:nvPicPr>
          <p:cNvPr id="7" name="The_Shift_16x9_v2.mp4">
            <a:hlinkClick r:id="" action="ppaction://media"/>
          </p:cNvPr>
          <p:cNvPicPr>
            <a:picLocks noRot="1" noChangeAspect="1"/>
          </p:cNvPicPr>
          <p:nvPr>
            <a:videoFile r:link="rId1"/>
          </p:nvPr>
        </p:nvPicPr>
        <p:blipFill>
          <a:blip r:embed="rId4" cstate="print"/>
          <a:stretch>
            <a:fillRect/>
          </a:stretch>
        </p:blipFill>
        <p:spPr>
          <a:xfrm>
            <a:off x="-1476672" y="-1035496"/>
            <a:ext cx="12001333" cy="9001000"/>
          </a:xfrm>
          <a:prstGeom prst="rect">
            <a:avLst/>
          </a:prstGeom>
        </p:spPr>
      </p:pic>
    </p:spTree>
  </p:cSld>
  <p:clrMapOvr>
    <a:masterClrMapping/>
  </p:clrMapOvr>
  <p:transition advClick="0" advTm="4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0" y="-18029"/>
            <a:ext cx="9144000" cy="6894057"/>
          </a:xfrm>
          <a:prstGeom prst="rect">
            <a:avLst/>
          </a:prstGeom>
          <a:noFill/>
          <a:ln w="9525">
            <a:noFill/>
            <a:miter lim="800000"/>
            <a:headEnd/>
            <a:tailEnd/>
          </a:ln>
        </p:spPr>
      </p:pic>
      <p:sp>
        <p:nvSpPr>
          <p:cNvPr id="3" name="Tijdelijke aanduiding voor inhoud 2"/>
          <p:cNvSpPr>
            <a:spLocks noGrp="1"/>
          </p:cNvSpPr>
          <p:nvPr>
            <p:ph idx="1"/>
          </p:nvPr>
        </p:nvSpPr>
        <p:spPr>
          <a:xfrm>
            <a:off x="457200" y="2204864"/>
            <a:ext cx="8229600" cy="4525963"/>
          </a:xfrm>
        </p:spPr>
        <p:txBody>
          <a:bodyPr/>
          <a:lstStyle/>
          <a:p>
            <a:pPr algn="ctr">
              <a:buNone/>
            </a:pPr>
            <a:endParaRPr lang="en-US" dirty="0" smtClean="0"/>
          </a:p>
          <a:p>
            <a:pPr algn="ct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Emile van Essen</a:t>
            </a:r>
          </a:p>
          <a:p>
            <a:pPr algn="ctr">
              <a:buNone/>
            </a:pPr>
            <a:r>
              <a:rPr lang="it-IT" dirty="0" smtClean="0"/>
              <a:t/>
            </a:r>
            <a:br>
              <a:rPr lang="it-IT" dirty="0" smtClean="0"/>
            </a:b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Email:</a:t>
            </a:r>
            <a:r>
              <a:rPr lang="it-IT" dirty="0" smtClean="0"/>
              <a:t> </a:t>
            </a:r>
            <a:r>
              <a:rPr lang="it-IT" dirty="0" smtClean="0">
                <a:hlinkClick r:id="rId3"/>
              </a:rPr>
              <a:t>emile@worldsustainabilityfund.nl</a:t>
            </a:r>
            <a:r>
              <a:rPr lang="it-IT" dirty="0" smtClean="0"/>
              <a:t/>
            </a:r>
            <a:br>
              <a:rPr lang="it-IT" dirty="0" smtClean="0"/>
            </a:b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Skype: sbfemile, Tel: +31 6 1925 2628</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hthoek 3"/>
          <p:cNvSpPr/>
          <p:nvPr/>
        </p:nvSpPr>
        <p:spPr>
          <a:xfrm>
            <a:off x="2555776" y="5229200"/>
            <a:ext cx="3976986" cy="523220"/>
          </a:xfrm>
          <a:prstGeom prst="rect">
            <a:avLst/>
          </a:prstGeom>
        </p:spPr>
        <p:txBody>
          <a:bodyPr wrap="none">
            <a:spAutoFit/>
          </a:bodyPr>
          <a:lstStyle/>
          <a:p>
            <a:r>
              <a:rPr lang="en-US" sz="2800" dirty="0" smtClean="0">
                <a:hlinkClick r:id="rId4"/>
              </a:rPr>
              <a:t>worldsustainabilityfund.nl</a:t>
            </a:r>
            <a:endParaRPr lang="en-US" sz="2800" dirty="0"/>
          </a:p>
        </p:txBody>
      </p:sp>
      <p:pic>
        <p:nvPicPr>
          <p:cNvPr id="6" name="Afbeelding 5" descr="logo330x300.png"/>
          <p:cNvPicPr>
            <a:picLocks noChangeAspect="1"/>
          </p:cNvPicPr>
          <p:nvPr/>
        </p:nvPicPr>
        <p:blipFill>
          <a:blip r:embed="rId5" cstate="print"/>
          <a:stretch>
            <a:fillRect/>
          </a:stretch>
        </p:blipFill>
        <p:spPr>
          <a:xfrm>
            <a:off x="3707904" y="1052736"/>
            <a:ext cx="1663200" cy="1512000"/>
          </a:xfrm>
          <a:prstGeom prst="rect">
            <a:avLst/>
          </a:prstGeom>
        </p:spPr>
      </p:pic>
      <p:pic>
        <p:nvPicPr>
          <p:cNvPr id="7" name="Afbeelding 6" descr="logo330x300.png"/>
          <p:cNvPicPr>
            <a:picLocks noChangeAspect="1"/>
          </p:cNvPicPr>
          <p:nvPr/>
        </p:nvPicPr>
        <p:blipFill>
          <a:blip r:embed="rId5" cstate="print"/>
          <a:stretch>
            <a:fillRect/>
          </a:stretch>
        </p:blipFill>
        <p:spPr>
          <a:xfrm>
            <a:off x="8431200" y="6210000"/>
            <a:ext cx="712800" cy="648000"/>
          </a:xfrm>
          <a:prstGeom prst="rect">
            <a:avLst/>
          </a:prstGeom>
        </p:spPr>
      </p:pic>
      <p:pic>
        <p:nvPicPr>
          <p:cNvPr id="8" name="Afbeelding 7" descr="logo330x300.png"/>
          <p:cNvPicPr>
            <a:picLocks noChangeAspect="1"/>
          </p:cNvPicPr>
          <p:nvPr/>
        </p:nvPicPr>
        <p:blipFill>
          <a:blip r:embed="rId5" cstate="print"/>
          <a:stretch>
            <a:fillRect/>
          </a:stretch>
        </p:blipFill>
        <p:spPr>
          <a:xfrm>
            <a:off x="0" y="6210000"/>
            <a:ext cx="712800" cy="64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1143000"/>
          </a:xfrm>
        </p:spPr>
        <p:txBody>
          <a:bodyPr>
            <a:normAutofit/>
          </a:bodyPr>
          <a:lstStyle/>
          <a:p>
            <a:r>
              <a:rPr lang="en-US" dirty="0" smtClean="0"/>
              <a:t>Zero Marginal Cost Society</a:t>
            </a:r>
            <a:endParaRPr lang="en-US" dirty="0"/>
          </a:p>
        </p:txBody>
      </p:sp>
      <p:sp>
        <p:nvSpPr>
          <p:cNvPr id="1026" name="AutoShape 2" descr="Afbeeldingsresultaat voor flower of l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4" name="Groep 33"/>
          <p:cNvGrpSpPr/>
          <p:nvPr/>
        </p:nvGrpSpPr>
        <p:grpSpPr>
          <a:xfrm>
            <a:off x="3419872" y="1268760"/>
            <a:ext cx="5400600" cy="5400000"/>
            <a:chOff x="1619672" y="1422000"/>
            <a:chExt cx="5400600" cy="5400000"/>
          </a:xfrm>
        </p:grpSpPr>
        <p:sp>
          <p:nvSpPr>
            <p:cNvPr id="14" name="Ovaal 13"/>
            <p:cNvSpPr/>
            <p:nvPr/>
          </p:nvSpPr>
          <p:spPr>
            <a:xfrm>
              <a:off x="2987824"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15" name="Ovaal 14"/>
            <p:cNvSpPr/>
            <p:nvPr/>
          </p:nvSpPr>
          <p:spPr>
            <a:xfrm>
              <a:off x="43559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16" name="Ovaal 15"/>
            <p:cNvSpPr/>
            <p:nvPr/>
          </p:nvSpPr>
          <p:spPr>
            <a:xfrm>
              <a:off x="2555776" y="3240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17" name="Ovaal 16"/>
            <p:cNvSpPr/>
            <p:nvPr/>
          </p:nvSpPr>
          <p:spPr>
            <a:xfrm>
              <a:off x="3888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18" name="Ovaal 17"/>
            <p:cNvSpPr/>
            <p:nvPr/>
          </p:nvSpPr>
          <p:spPr>
            <a:xfrm>
              <a:off x="3024000" y="403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19" name="Ovaal 18"/>
            <p:cNvSpPr/>
            <p:nvPr/>
          </p:nvSpPr>
          <p:spPr>
            <a:xfrm>
              <a:off x="3924000" y="2484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22" name="Ovaal 21"/>
            <p:cNvSpPr>
              <a:spLocks noChangeAspect="1"/>
            </p:cNvSpPr>
            <p:nvPr/>
          </p:nvSpPr>
          <p:spPr>
            <a:xfrm>
              <a:off x="1620000" y="1422000"/>
              <a:ext cx="5400000" cy="54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27" name="Ovaal 26"/>
            <p:cNvSpPr/>
            <p:nvPr/>
          </p:nvSpPr>
          <p:spPr>
            <a:xfrm>
              <a:off x="16196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28" name="Ovaal 27"/>
            <p:cNvSpPr/>
            <p:nvPr/>
          </p:nvSpPr>
          <p:spPr>
            <a:xfrm>
              <a:off x="5220072" y="3276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29" name="Ovaal 28"/>
            <p:cNvSpPr/>
            <p:nvPr/>
          </p:nvSpPr>
          <p:spPr>
            <a:xfrm>
              <a:off x="2483768" y="1700808"/>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30" name="Ovaal 29"/>
            <p:cNvSpPr/>
            <p:nvPr/>
          </p:nvSpPr>
          <p:spPr>
            <a:xfrm>
              <a:off x="4355976" y="1692000"/>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31" name="Ovaal 30"/>
            <p:cNvSpPr/>
            <p:nvPr/>
          </p:nvSpPr>
          <p:spPr>
            <a:xfrm>
              <a:off x="4283968" y="4797152"/>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
          <p:nvSpPr>
            <p:cNvPr id="32" name="Ovaal 31"/>
            <p:cNvSpPr/>
            <p:nvPr/>
          </p:nvSpPr>
          <p:spPr>
            <a:xfrm>
              <a:off x="2411760" y="4725144"/>
              <a:ext cx="1800200" cy="18000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grpSp>
          <p:nvGrpSpPr>
            <p:cNvPr id="24" name="Groep 23"/>
            <p:cNvGrpSpPr/>
            <p:nvPr/>
          </p:nvGrpSpPr>
          <p:grpSpPr>
            <a:xfrm>
              <a:off x="1835696" y="1440000"/>
              <a:ext cx="4968552" cy="5373216"/>
              <a:chOff x="1835696" y="1440160"/>
              <a:chExt cx="4968552" cy="5373216"/>
            </a:xfrm>
          </p:grpSpPr>
          <p:sp>
            <p:nvSpPr>
              <p:cNvPr id="4" name="Ovaal 3"/>
              <p:cNvSpPr/>
              <p:nvPr/>
            </p:nvSpPr>
            <p:spPr>
              <a:xfrm>
                <a:off x="4932040" y="4176464"/>
                <a:ext cx="1800200" cy="180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 Soul, Attitude, </a:t>
                </a:r>
                <a:r>
                  <a:rPr lang="nl-NL" dirty="0" err="1" smtClean="0"/>
                  <a:t>Education</a:t>
                </a:r>
                <a:endParaRPr lang="en-US" dirty="0"/>
              </a:p>
            </p:txBody>
          </p:sp>
          <p:sp>
            <p:nvSpPr>
              <p:cNvPr id="5" name="Ovaal 4"/>
              <p:cNvSpPr/>
              <p:nvPr/>
            </p:nvSpPr>
            <p:spPr>
              <a:xfrm>
                <a:off x="3347864" y="5013376"/>
                <a:ext cx="1800200" cy="1800000"/>
              </a:xfrm>
              <a:prstGeom prst="ellipse">
                <a:avLst/>
              </a:prstGeom>
              <a:solidFill>
                <a:schemeClr val="accent6">
                  <a:lumMod val="75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B. Mental, </a:t>
                </a:r>
                <a:r>
                  <a:rPr lang="nl-NL" dirty="0" err="1" smtClean="0"/>
                  <a:t>Electal</a:t>
                </a:r>
                <a:r>
                  <a:rPr lang="nl-NL" dirty="0" smtClean="0"/>
                  <a:t>, Legal </a:t>
                </a:r>
                <a:endParaRPr lang="en-US" dirty="0"/>
              </a:p>
            </p:txBody>
          </p:sp>
          <p:sp>
            <p:nvSpPr>
              <p:cNvPr id="7" name="Ovaal 6"/>
              <p:cNvSpPr/>
              <p:nvPr/>
            </p:nvSpPr>
            <p:spPr>
              <a:xfrm>
                <a:off x="1890000" y="2286000"/>
                <a:ext cx="18002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E. </a:t>
                </a:r>
                <a:r>
                  <a:rPr lang="nl-NL" dirty="0" err="1" smtClean="0"/>
                  <a:t>Entre-preneurial</a:t>
                </a:r>
                <a:r>
                  <a:rPr lang="nl-NL" dirty="0" smtClean="0"/>
                  <a:t>, </a:t>
                </a:r>
                <a:r>
                  <a:rPr lang="nl-NL" dirty="0" err="1" smtClean="0"/>
                  <a:t>Labor</a:t>
                </a:r>
                <a:r>
                  <a:rPr lang="nl-NL" dirty="0" smtClean="0"/>
                  <a:t>, </a:t>
                </a:r>
                <a:r>
                  <a:rPr lang="nl-NL" dirty="0" err="1" smtClean="0"/>
                  <a:t>Production</a:t>
                </a:r>
                <a:r>
                  <a:rPr lang="nl-NL" dirty="0" smtClean="0"/>
                  <a:t> </a:t>
                </a:r>
                <a:endParaRPr lang="en-US" dirty="0"/>
              </a:p>
            </p:txBody>
          </p:sp>
          <p:sp>
            <p:nvSpPr>
              <p:cNvPr id="8" name="Ovaal 7"/>
              <p:cNvSpPr/>
              <p:nvPr/>
            </p:nvSpPr>
            <p:spPr>
              <a:xfrm>
                <a:off x="3466800" y="1440160"/>
                <a:ext cx="1800200" cy="18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F. </a:t>
                </a:r>
                <a:r>
                  <a:rPr lang="nl-NL" b="1" i="1" dirty="0" err="1" smtClean="0"/>
                  <a:t>Commu-nication</a:t>
                </a:r>
                <a:r>
                  <a:rPr lang="nl-NL" b="1" i="1" dirty="0" smtClean="0"/>
                  <a:t>, Power, Transport</a:t>
                </a:r>
                <a:endParaRPr lang="en-US" b="1" dirty="0"/>
              </a:p>
            </p:txBody>
          </p:sp>
          <p:sp>
            <p:nvSpPr>
              <p:cNvPr id="9" name="Ovaal 8"/>
              <p:cNvSpPr/>
              <p:nvPr/>
            </p:nvSpPr>
            <p:spPr>
              <a:xfrm>
                <a:off x="5004048" y="2376264"/>
                <a:ext cx="1800200" cy="180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 G. </a:t>
                </a:r>
                <a:r>
                  <a:rPr lang="nl-NL" dirty="0" err="1" smtClean="0"/>
                  <a:t>Rela-tionships</a:t>
                </a:r>
                <a:r>
                  <a:rPr lang="nl-NL" dirty="0" smtClean="0"/>
                  <a:t>, </a:t>
                </a:r>
                <a:r>
                  <a:rPr lang="nl-NL" dirty="0" err="1" smtClean="0"/>
                  <a:t>Regen-eration</a:t>
                </a:r>
                <a:r>
                  <a:rPr lang="nl-NL" dirty="0" smtClean="0"/>
                  <a:t>, </a:t>
                </a:r>
                <a:r>
                  <a:rPr lang="nl-NL" dirty="0" err="1" smtClean="0"/>
                  <a:t>Happiness</a:t>
                </a:r>
                <a:endParaRPr lang="en-US" dirty="0"/>
              </a:p>
            </p:txBody>
          </p:sp>
          <p:sp>
            <p:nvSpPr>
              <p:cNvPr id="10" name="Ovaal 9"/>
              <p:cNvSpPr/>
              <p:nvPr/>
            </p:nvSpPr>
            <p:spPr>
              <a:xfrm>
                <a:off x="1835696" y="4068160"/>
                <a:ext cx="1800200" cy="180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C. Local, </a:t>
                </a:r>
                <a:r>
                  <a:rPr lang="nl-NL" dirty="0" err="1" smtClean="0"/>
                  <a:t>Taxal</a:t>
                </a:r>
                <a:r>
                  <a:rPr lang="nl-NL" dirty="0" smtClean="0"/>
                  <a:t>, Financial</a:t>
                </a:r>
                <a:endParaRPr lang="en-US" dirty="0"/>
              </a:p>
            </p:txBody>
          </p:sp>
        </p:grpSp>
        <p:sp>
          <p:nvSpPr>
            <p:cNvPr id="6" name="Ovaal 5"/>
            <p:cNvSpPr/>
            <p:nvPr/>
          </p:nvSpPr>
          <p:spPr>
            <a:xfrm>
              <a:off x="3420000" y="3240000"/>
              <a:ext cx="1800200" cy="1800000"/>
            </a:xfrm>
            <a:prstGeom prst="ellipse">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l="50000" t="50000" r="50000" b="50000"/>
              </a:path>
              <a:tileRect/>
            </a:gra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&lt;- D. </a:t>
              </a:r>
              <a:r>
                <a:rPr lang="nl-NL" dirty="0" err="1" smtClean="0"/>
                <a:t>Democratic</a:t>
              </a:r>
              <a:r>
                <a:rPr lang="nl-NL" dirty="0" smtClean="0"/>
                <a:t>, </a:t>
              </a:r>
              <a:r>
                <a:rPr lang="nl-NL" dirty="0" err="1" smtClean="0"/>
                <a:t>Religical</a:t>
              </a:r>
              <a:r>
                <a:rPr lang="nl-NL" dirty="0" smtClean="0"/>
                <a:t>, </a:t>
              </a:r>
            </a:p>
            <a:p>
              <a:pPr algn="ctr"/>
              <a:r>
                <a:rPr lang="nl-NL" dirty="0" err="1" smtClean="0"/>
                <a:t>Citizen</a:t>
              </a:r>
              <a:r>
                <a:rPr lang="nl-NL" dirty="0" smtClean="0"/>
                <a:t> -&gt;</a:t>
              </a:r>
              <a:endParaRPr lang="en-US" dirty="0"/>
            </a:p>
          </p:txBody>
        </p:sp>
      </p:grpSp>
      <p:sp>
        <p:nvSpPr>
          <p:cNvPr id="35" name="Rechthoek 34"/>
          <p:cNvSpPr/>
          <p:nvPr/>
        </p:nvSpPr>
        <p:spPr>
          <a:xfrm>
            <a:off x="35496" y="1340768"/>
            <a:ext cx="4752528" cy="4247317"/>
          </a:xfrm>
          <a:prstGeom prst="rect">
            <a:avLst/>
          </a:prstGeom>
        </p:spPr>
        <p:txBody>
          <a:bodyPr wrap="square">
            <a:spAutoFit/>
          </a:bodyPr>
          <a:lstStyle/>
          <a:p>
            <a:pPr>
              <a:buNone/>
            </a:pPr>
            <a:r>
              <a:rPr lang="nl-NL" dirty="0" smtClean="0"/>
              <a:t>  1.0 </a:t>
            </a:r>
            <a:r>
              <a:rPr lang="nl-NL" dirty="0" err="1" smtClean="0"/>
              <a:t>Steam</a:t>
            </a:r>
            <a:r>
              <a:rPr lang="nl-NL" dirty="0" smtClean="0"/>
              <a:t> </a:t>
            </a:r>
            <a:r>
              <a:rPr lang="nl-NL" dirty="0" err="1" smtClean="0"/>
              <a:t>Book</a:t>
            </a:r>
            <a:r>
              <a:rPr lang="nl-NL" dirty="0" smtClean="0"/>
              <a:t> </a:t>
            </a:r>
            <a:r>
              <a:rPr lang="nl-NL" dirty="0" err="1" smtClean="0"/>
              <a:t>Press</a:t>
            </a:r>
            <a:r>
              <a:rPr lang="nl-NL" dirty="0" smtClean="0"/>
              <a:t>, Coal, </a:t>
            </a:r>
            <a:r>
              <a:rPr lang="nl-NL" dirty="0" err="1" smtClean="0"/>
              <a:t>Steam</a:t>
            </a:r>
            <a:r>
              <a:rPr lang="nl-NL" dirty="0" smtClean="0"/>
              <a:t> </a:t>
            </a:r>
            <a:r>
              <a:rPr lang="nl-NL" dirty="0" err="1" smtClean="0"/>
              <a:t>Locomotive</a:t>
            </a:r>
            <a:r>
              <a:rPr lang="nl-NL" dirty="0" smtClean="0"/>
              <a:t> </a:t>
            </a:r>
          </a:p>
          <a:p>
            <a:pPr>
              <a:buNone/>
            </a:pPr>
            <a:r>
              <a:rPr lang="nl-NL" dirty="0" smtClean="0"/>
              <a:t>  </a:t>
            </a:r>
          </a:p>
          <a:p>
            <a:pPr>
              <a:buNone/>
            </a:pPr>
            <a:r>
              <a:rPr lang="nl-NL" dirty="0"/>
              <a:t> </a:t>
            </a:r>
            <a:r>
              <a:rPr lang="nl-NL" dirty="0" smtClean="0"/>
              <a:t> 2.0 Telegraph, </a:t>
            </a:r>
            <a:r>
              <a:rPr lang="nl-NL" dirty="0" err="1" smtClean="0"/>
              <a:t>Fossil</a:t>
            </a:r>
            <a:r>
              <a:rPr lang="nl-NL" dirty="0" smtClean="0"/>
              <a:t> </a:t>
            </a:r>
            <a:r>
              <a:rPr lang="nl-NL" dirty="0" err="1" smtClean="0"/>
              <a:t>Fuel</a:t>
            </a:r>
            <a:r>
              <a:rPr lang="nl-NL" dirty="0" smtClean="0"/>
              <a:t>, </a:t>
            </a:r>
            <a:r>
              <a:rPr lang="nl-NL" dirty="0" err="1" smtClean="0"/>
              <a:t>Combustion</a:t>
            </a:r>
            <a:r>
              <a:rPr lang="nl-NL" dirty="0" smtClean="0"/>
              <a:t> Engine </a:t>
            </a:r>
          </a:p>
          <a:p>
            <a:pPr>
              <a:buNone/>
            </a:pPr>
            <a:r>
              <a:rPr lang="nl-NL" dirty="0" smtClean="0"/>
              <a:t>  </a:t>
            </a:r>
          </a:p>
          <a:p>
            <a:pPr>
              <a:buNone/>
            </a:pPr>
            <a:r>
              <a:rPr lang="nl-NL" i="1" dirty="0"/>
              <a:t> </a:t>
            </a:r>
            <a:r>
              <a:rPr lang="nl-NL" i="1" dirty="0" smtClean="0"/>
              <a:t> 3.0 (</a:t>
            </a:r>
            <a:r>
              <a:rPr lang="nl-NL" i="1" dirty="0" err="1" smtClean="0"/>
              <a:t>Intergrids</a:t>
            </a:r>
            <a:r>
              <a:rPr lang="nl-NL" i="1" dirty="0" smtClean="0"/>
              <a:t>) Internet, </a:t>
            </a:r>
            <a:r>
              <a:rPr lang="nl-NL" i="1" dirty="0" err="1" smtClean="0"/>
              <a:t>Renewable</a:t>
            </a:r>
            <a:r>
              <a:rPr lang="nl-NL" i="1" dirty="0" smtClean="0"/>
              <a:t> </a:t>
            </a:r>
          </a:p>
          <a:p>
            <a:pPr>
              <a:buNone/>
            </a:pPr>
            <a:r>
              <a:rPr lang="nl-NL" i="1" dirty="0"/>
              <a:t> </a:t>
            </a:r>
            <a:r>
              <a:rPr lang="nl-NL" i="1" dirty="0" smtClean="0"/>
              <a:t>        Energy, Sensor </a:t>
            </a:r>
            <a:r>
              <a:rPr lang="nl-NL" i="1" dirty="0" err="1" smtClean="0"/>
              <a:t>driven</a:t>
            </a:r>
            <a:r>
              <a:rPr lang="nl-NL" i="1" dirty="0" smtClean="0"/>
              <a:t> Transport</a:t>
            </a:r>
          </a:p>
          <a:p>
            <a:pPr>
              <a:buNone/>
            </a:pPr>
            <a:r>
              <a:rPr lang="nl-NL" i="1" dirty="0"/>
              <a:t> </a:t>
            </a:r>
            <a:r>
              <a:rPr lang="nl-NL" i="1" dirty="0" smtClean="0"/>
              <a:t>        and </a:t>
            </a:r>
            <a:r>
              <a:rPr lang="nl-NL" i="1" dirty="0" err="1" smtClean="0"/>
              <a:t>Logistics</a:t>
            </a:r>
            <a:r>
              <a:rPr lang="nl-NL" i="1" dirty="0" smtClean="0"/>
              <a:t> </a:t>
            </a:r>
            <a:endParaRPr lang="nl-NL" dirty="0" smtClean="0"/>
          </a:p>
          <a:p>
            <a:pPr>
              <a:buNone/>
            </a:pPr>
            <a:r>
              <a:rPr lang="nl-NL" dirty="0" smtClean="0"/>
              <a:t>  </a:t>
            </a:r>
          </a:p>
          <a:p>
            <a:pPr>
              <a:buNone/>
            </a:pPr>
            <a:r>
              <a:rPr lang="nl-NL" dirty="0" smtClean="0"/>
              <a:t>  4.0 </a:t>
            </a:r>
            <a:r>
              <a:rPr lang="nl-NL" b="1" i="1" dirty="0" smtClean="0"/>
              <a:t>(</a:t>
            </a:r>
            <a:r>
              <a:rPr lang="nl-NL" b="1" i="1" dirty="0" err="1" smtClean="0"/>
              <a:t>Abundance</a:t>
            </a:r>
            <a:r>
              <a:rPr lang="nl-NL" b="1" i="1" dirty="0" smtClean="0"/>
              <a:t> </a:t>
            </a:r>
            <a:r>
              <a:rPr lang="nl-NL" b="1" i="1" dirty="0" err="1" smtClean="0"/>
              <a:t>Grids</a:t>
            </a:r>
            <a:r>
              <a:rPr lang="nl-NL" b="1" i="1" dirty="0" smtClean="0"/>
              <a:t>) 3.0 WILL </a:t>
            </a:r>
          </a:p>
          <a:p>
            <a:pPr>
              <a:buNone/>
            </a:pPr>
            <a:r>
              <a:rPr lang="nl-NL" b="1" i="1" dirty="0"/>
              <a:t> </a:t>
            </a:r>
            <a:r>
              <a:rPr lang="nl-NL" b="1" i="1" dirty="0" smtClean="0"/>
              <a:t>       EFFECT AND TOTALY CHANGE </a:t>
            </a:r>
          </a:p>
          <a:p>
            <a:pPr>
              <a:buNone/>
            </a:pPr>
            <a:r>
              <a:rPr lang="nl-NL" b="1" i="1" dirty="0"/>
              <a:t> </a:t>
            </a:r>
            <a:r>
              <a:rPr lang="nl-NL" b="1" i="1" dirty="0" smtClean="0"/>
              <a:t>       the </a:t>
            </a:r>
            <a:r>
              <a:rPr lang="nl-NL" b="1" i="1" dirty="0" err="1" smtClean="0"/>
              <a:t>tritspowers</a:t>
            </a:r>
            <a:r>
              <a:rPr lang="nl-NL" b="1" i="1" dirty="0" smtClean="0"/>
              <a:t> A. to G.</a:t>
            </a:r>
            <a:endParaRPr lang="nl-NL" dirty="0" smtClean="0"/>
          </a:p>
          <a:p>
            <a:pPr>
              <a:buNone/>
            </a:pPr>
            <a:r>
              <a:rPr lang="nl-NL" dirty="0" smtClean="0"/>
              <a:t>  </a:t>
            </a:r>
          </a:p>
          <a:p>
            <a:pPr>
              <a:buNone/>
            </a:pPr>
            <a:r>
              <a:rPr lang="nl-NL" dirty="0"/>
              <a:t> </a:t>
            </a:r>
            <a:r>
              <a:rPr lang="nl-NL" dirty="0" smtClean="0"/>
              <a:t>  5.0 (</a:t>
            </a:r>
            <a:r>
              <a:rPr lang="nl-NL" dirty="0" err="1" smtClean="0"/>
              <a:t>Creagrids</a:t>
            </a:r>
            <a:r>
              <a:rPr lang="nl-NL" dirty="0" smtClean="0"/>
              <a:t>) </a:t>
            </a:r>
            <a:r>
              <a:rPr lang="nl-NL" dirty="0" err="1" smtClean="0"/>
              <a:t>Natural</a:t>
            </a:r>
            <a:r>
              <a:rPr lang="nl-NL" dirty="0" smtClean="0"/>
              <a:t> </a:t>
            </a:r>
          </a:p>
          <a:p>
            <a:pPr>
              <a:buNone/>
            </a:pPr>
            <a:r>
              <a:rPr lang="nl-NL" dirty="0"/>
              <a:t> </a:t>
            </a:r>
            <a:r>
              <a:rPr lang="nl-NL" dirty="0" smtClean="0"/>
              <a:t>        </a:t>
            </a:r>
            <a:r>
              <a:rPr lang="nl-NL" dirty="0" err="1" smtClean="0"/>
              <a:t>Singularity</a:t>
            </a:r>
            <a:r>
              <a:rPr lang="nl-NL" dirty="0" smtClean="0"/>
              <a:t>, Energy </a:t>
            </a:r>
            <a:r>
              <a:rPr lang="nl-NL" dirty="0" err="1" smtClean="0"/>
              <a:t>Popup</a:t>
            </a:r>
            <a:r>
              <a:rPr lang="nl-NL" dirty="0" smtClean="0"/>
              <a:t>, </a:t>
            </a:r>
          </a:p>
          <a:p>
            <a:pPr>
              <a:buNone/>
            </a:pPr>
            <a:r>
              <a:rPr lang="nl-NL" dirty="0"/>
              <a:t> </a:t>
            </a:r>
            <a:r>
              <a:rPr lang="nl-NL" dirty="0" smtClean="0"/>
              <a:t>        Super Local Transport</a:t>
            </a:r>
            <a:endParaRPr lang="nl-NL" dirty="0"/>
          </a:p>
        </p:txBody>
      </p:sp>
      <p:sp>
        <p:nvSpPr>
          <p:cNvPr id="33" name="Rechthoek 32"/>
          <p:cNvSpPr/>
          <p:nvPr/>
        </p:nvSpPr>
        <p:spPr>
          <a:xfrm>
            <a:off x="0" y="5589240"/>
            <a:ext cx="2624501" cy="1200329"/>
          </a:xfrm>
          <a:prstGeom prst="rect">
            <a:avLst/>
          </a:prstGeom>
        </p:spPr>
        <p:txBody>
          <a:bodyPr wrap="square">
            <a:spAutoFit/>
          </a:bodyPr>
          <a:lstStyle/>
          <a:p>
            <a:r>
              <a:rPr lang="en-US" dirty="0" smtClean="0">
                <a:hlinkClick r:id="rId2"/>
              </a:rPr>
              <a:t>commonsabundance.net</a:t>
            </a:r>
          </a:p>
          <a:p>
            <a:r>
              <a:rPr lang="nl-NL" dirty="0" err="1" smtClean="0">
                <a:hlinkClick r:id="rId3"/>
              </a:rPr>
              <a:t>GaiaField</a:t>
            </a:r>
            <a:r>
              <a:rPr lang="nl-NL" dirty="0" smtClean="0">
                <a:hlinkClick r:id="rId3"/>
              </a:rPr>
              <a:t> Project</a:t>
            </a:r>
            <a:endParaRPr lang="en-US" dirty="0" smtClean="0">
              <a:hlinkClick r:id="rId2"/>
            </a:endParaRPr>
          </a:p>
          <a:p>
            <a:r>
              <a:rPr lang="en-US" dirty="0" smtClean="0">
                <a:hlinkClick r:id="rId2"/>
              </a:rPr>
              <a:t>we.net</a:t>
            </a:r>
          </a:p>
          <a:p>
            <a:r>
              <a:rPr lang="en-US" dirty="0" smtClean="0">
                <a:hlinkClick r:id="rId2"/>
              </a:rPr>
              <a:t>worldsustainabilityfund.nl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ogo330x300.png"/>
          <p:cNvPicPr>
            <a:picLocks noChangeAspect="1"/>
          </p:cNvPicPr>
          <p:nvPr/>
        </p:nvPicPr>
        <p:blipFill>
          <a:blip r:embed="rId2" cstate="print"/>
          <a:stretch>
            <a:fillRect/>
          </a:stretch>
        </p:blipFill>
        <p:spPr>
          <a:xfrm>
            <a:off x="7480800" y="5346000"/>
            <a:ext cx="1663200" cy="1512000"/>
          </a:xfrm>
          <a:prstGeom prst="rect">
            <a:avLst/>
          </a:prstGeom>
        </p:spPr>
      </p:pic>
      <p:sp>
        <p:nvSpPr>
          <p:cNvPr id="2" name="Titel 1"/>
          <p:cNvSpPr>
            <a:spLocks noGrp="1"/>
          </p:cNvSpPr>
          <p:nvPr>
            <p:ph type="title"/>
          </p:nvPr>
        </p:nvSpPr>
        <p:spPr/>
        <p:txBody>
          <a:bodyPr/>
          <a:lstStyle/>
          <a:p>
            <a:r>
              <a:rPr lang="en-US" b="1" i="1" dirty="0" smtClean="0"/>
              <a:t>CHANGES in the triad powers</a:t>
            </a:r>
            <a:endParaRPr lang="en-US" dirty="0"/>
          </a:p>
        </p:txBody>
      </p:sp>
      <p:sp>
        <p:nvSpPr>
          <p:cNvPr id="3" name="Tijdelijke aanduiding voor inhoud 2"/>
          <p:cNvSpPr>
            <a:spLocks noGrp="1"/>
          </p:cNvSpPr>
          <p:nvPr>
            <p:ph idx="1"/>
          </p:nvPr>
        </p:nvSpPr>
        <p:spPr>
          <a:xfrm>
            <a:off x="457200" y="1595933"/>
            <a:ext cx="8435280" cy="5001419"/>
          </a:xfrm>
        </p:spPr>
        <p:txBody>
          <a:bodyPr>
            <a:noAutofit/>
          </a:bodyPr>
          <a:lstStyle/>
          <a:p>
            <a:pPr>
              <a:buNone/>
            </a:pPr>
            <a:r>
              <a:rPr lang="en-US" sz="2000" dirty="0" smtClean="0"/>
              <a:t>   </a:t>
            </a:r>
            <a:r>
              <a:rPr lang="en-US" sz="2000" b="1" dirty="0" smtClean="0">
                <a:solidFill>
                  <a:schemeClr val="tx2"/>
                </a:solidFill>
              </a:rPr>
              <a:t> G. Relationships, Regeneration, Happiness: </a:t>
            </a:r>
          </a:p>
          <a:p>
            <a:pPr>
              <a:buNone/>
            </a:pPr>
            <a:r>
              <a:rPr lang="en-US" sz="2000" dirty="0" smtClean="0"/>
              <a:t>        3.0 Intergrids will optimize relationships, exchange regeneration &amp; change happiness indicators;</a:t>
            </a:r>
          </a:p>
          <a:p>
            <a:pPr>
              <a:buNone/>
            </a:pPr>
            <a:r>
              <a:rPr lang="en-US" sz="2000" dirty="0" smtClean="0"/>
              <a:t>        5.0 </a:t>
            </a:r>
            <a:r>
              <a:rPr lang="en-US" sz="2000" dirty="0" err="1" smtClean="0"/>
              <a:t>Creagrids</a:t>
            </a:r>
            <a:r>
              <a:rPr lang="en-US" sz="2000" dirty="0" smtClean="0"/>
              <a:t> will optimize population numbers, longevity, transport vortexes;</a:t>
            </a:r>
          </a:p>
          <a:p>
            <a:pPr>
              <a:buNone/>
            </a:pPr>
            <a:r>
              <a:rPr lang="en-US" sz="2000" dirty="0" smtClean="0"/>
              <a:t>   </a:t>
            </a:r>
            <a:r>
              <a:rPr lang="en-US" sz="2000" b="1" dirty="0" smtClean="0">
                <a:solidFill>
                  <a:srgbClr val="FF0000"/>
                </a:solidFill>
              </a:rPr>
              <a:t> F. </a:t>
            </a:r>
            <a:r>
              <a:rPr lang="en-US" sz="2000" b="1" i="1" dirty="0" smtClean="0">
                <a:solidFill>
                  <a:srgbClr val="FF0000"/>
                </a:solidFill>
              </a:rPr>
              <a:t>Communication, Power, Transport</a:t>
            </a:r>
            <a:r>
              <a:rPr lang="en-US" sz="2000" b="1" dirty="0" smtClean="0">
                <a:solidFill>
                  <a:srgbClr val="FF0000"/>
                </a:solidFill>
              </a:rPr>
              <a:t>;</a:t>
            </a:r>
          </a:p>
          <a:p>
            <a:pPr>
              <a:buNone/>
            </a:pPr>
            <a:r>
              <a:rPr lang="en-US" sz="2000" dirty="0" smtClean="0"/>
              <a:t>    E. Entrepreneurial, Labor, Production</a:t>
            </a:r>
          </a:p>
          <a:p>
            <a:pPr>
              <a:buNone/>
            </a:pPr>
            <a:r>
              <a:rPr lang="en-US" sz="2000" dirty="0" smtClean="0"/>
              <a:t>        3.0 </a:t>
            </a:r>
            <a:r>
              <a:rPr lang="en-US" sz="2000" dirty="0" err="1" smtClean="0"/>
              <a:t>Prosumers</a:t>
            </a:r>
            <a:r>
              <a:rPr lang="en-US" sz="2000" dirty="0" smtClean="0"/>
              <a:t>, Four layer "</a:t>
            </a:r>
            <a:r>
              <a:rPr lang="en-US" sz="2000" dirty="0" err="1" smtClean="0"/>
              <a:t>Bitcoin</a:t>
            </a:r>
            <a:r>
              <a:rPr lang="en-US" sz="2000" dirty="0" smtClean="0"/>
              <a:t>" </a:t>
            </a:r>
            <a:r>
              <a:rPr lang="en-US" sz="2000" dirty="0" err="1" smtClean="0"/>
              <a:t>taskgrid</a:t>
            </a:r>
            <a:r>
              <a:rPr lang="en-US" sz="2000" dirty="0" smtClean="0"/>
              <a:t> (Self care, Informal care, </a:t>
            </a:r>
            <a:r>
              <a:rPr lang="en-US" sz="2000" dirty="0" err="1" smtClean="0"/>
              <a:t>Infrasocial</a:t>
            </a:r>
            <a:r>
              <a:rPr lang="en-US" sz="2000" dirty="0" smtClean="0"/>
              <a:t>, and free "capitalist" creations), </a:t>
            </a:r>
            <a:r>
              <a:rPr lang="en-US" sz="2000" dirty="0" err="1" smtClean="0"/>
              <a:t>BioElectroRoboChemical</a:t>
            </a:r>
            <a:r>
              <a:rPr lang="en-US" sz="2000" dirty="0" smtClean="0"/>
              <a:t> human production shift; </a:t>
            </a:r>
          </a:p>
          <a:p>
            <a:pPr>
              <a:buNone/>
            </a:pPr>
            <a:r>
              <a:rPr lang="en-US" sz="2000" dirty="0" smtClean="0"/>
              <a:t>    D. &lt;- Royal, </a:t>
            </a:r>
            <a:r>
              <a:rPr lang="en-US" sz="2000" dirty="0" err="1" smtClean="0"/>
              <a:t>Religical</a:t>
            </a:r>
            <a:r>
              <a:rPr lang="en-US" sz="2000" dirty="0" smtClean="0"/>
              <a:t>, Citizen -&gt; </a:t>
            </a:r>
          </a:p>
          <a:p>
            <a:pPr>
              <a:buNone/>
            </a:pPr>
            <a:r>
              <a:rPr lang="en-US" sz="2000" dirty="0" smtClean="0"/>
              <a:t>       </a:t>
            </a:r>
            <a:r>
              <a:rPr lang="en-US" sz="2000" b="1" dirty="0" smtClean="0">
                <a:solidFill>
                  <a:schemeClr val="accent4">
                    <a:lumMod val="50000"/>
                  </a:schemeClr>
                </a:solidFill>
              </a:rPr>
              <a:t> From Democratic to Commons Governance, </a:t>
            </a:r>
          </a:p>
          <a:p>
            <a:pPr>
              <a:buNone/>
            </a:pPr>
            <a:r>
              <a:rPr lang="en-US" sz="2000" b="1" dirty="0" smtClean="0">
                <a:solidFill>
                  <a:schemeClr val="accent4">
                    <a:lumMod val="50000"/>
                  </a:schemeClr>
                </a:solidFill>
              </a:rPr>
              <a:t>        Intra-Omni-Science-</a:t>
            </a:r>
            <a:r>
              <a:rPr lang="en-US" sz="2000" b="1" dirty="0" err="1" smtClean="0">
                <a:solidFill>
                  <a:schemeClr val="accent4">
                    <a:lumMod val="50000"/>
                  </a:schemeClr>
                </a:solidFill>
              </a:rPr>
              <a:t>Religial</a:t>
            </a:r>
            <a:r>
              <a:rPr lang="en-US" sz="2000" b="1" dirty="0" smtClean="0">
                <a:solidFill>
                  <a:schemeClr val="accent4">
                    <a:lumMod val="50000"/>
                  </a:schemeClr>
                </a:solidFill>
              </a:rPr>
              <a:t>, World Citizen;</a:t>
            </a:r>
          </a:p>
          <a:p>
            <a:pPr>
              <a:buNone/>
            </a:pPr>
            <a:r>
              <a:rPr lang="en-US" sz="2000" dirty="0" smtClean="0"/>
              <a:t>   </a:t>
            </a:r>
            <a:endParaRPr lang="en-US" sz="2000"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3"/>
              </a:rPr>
              <a:t>worldsustainabilityfund.nl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i="1" dirty="0" smtClean="0"/>
              <a:t>CHANGES in the triad powers</a:t>
            </a:r>
            <a:endParaRPr lang="en-US" dirty="0"/>
          </a:p>
        </p:txBody>
      </p:sp>
      <p:sp>
        <p:nvSpPr>
          <p:cNvPr id="3" name="Tijdelijke aanduiding voor inhoud 2"/>
          <p:cNvSpPr>
            <a:spLocks noGrp="1"/>
          </p:cNvSpPr>
          <p:nvPr>
            <p:ph idx="1"/>
          </p:nvPr>
        </p:nvSpPr>
        <p:spPr>
          <a:xfrm>
            <a:off x="457200" y="1523925"/>
            <a:ext cx="8435280" cy="4785395"/>
          </a:xfrm>
        </p:spPr>
        <p:txBody>
          <a:bodyPr>
            <a:noAutofit/>
          </a:bodyPr>
          <a:lstStyle/>
          <a:p>
            <a:pPr>
              <a:buNone/>
            </a:pPr>
            <a:r>
              <a:rPr lang="en-US" sz="2000" dirty="0" smtClean="0"/>
              <a:t>   </a:t>
            </a:r>
            <a:r>
              <a:rPr lang="en-US" sz="2000" b="1" dirty="0" smtClean="0">
                <a:solidFill>
                  <a:schemeClr val="accent6">
                    <a:lumMod val="75000"/>
                  </a:schemeClr>
                </a:solidFill>
              </a:rPr>
              <a:t> C. Local, </a:t>
            </a:r>
            <a:r>
              <a:rPr lang="en-US" sz="2000" b="1" dirty="0" err="1" smtClean="0">
                <a:solidFill>
                  <a:schemeClr val="accent6">
                    <a:lumMod val="75000"/>
                  </a:schemeClr>
                </a:solidFill>
              </a:rPr>
              <a:t>Taxal</a:t>
            </a:r>
            <a:r>
              <a:rPr lang="en-US" sz="2000" b="1" dirty="0" smtClean="0">
                <a:solidFill>
                  <a:schemeClr val="accent6">
                    <a:lumMod val="75000"/>
                  </a:schemeClr>
                </a:solidFill>
              </a:rPr>
              <a:t>, Financial:</a:t>
            </a:r>
          </a:p>
          <a:p>
            <a:pPr>
              <a:buNone/>
            </a:pPr>
            <a:r>
              <a:rPr lang="en-US" sz="2000" dirty="0" smtClean="0"/>
              <a:t>        A livable piece of land for each human being and species, Tax becomes 80/20 "</a:t>
            </a:r>
            <a:r>
              <a:rPr lang="en-US" sz="2000" dirty="0" err="1" smtClean="0"/>
              <a:t>Bitcoin</a:t>
            </a:r>
            <a:r>
              <a:rPr lang="en-US" sz="2000" dirty="0" smtClean="0"/>
              <a:t>" </a:t>
            </a:r>
            <a:r>
              <a:rPr lang="en-US" sz="2000" dirty="0" err="1" smtClean="0"/>
              <a:t>taskgrid</a:t>
            </a:r>
            <a:r>
              <a:rPr lang="en-US" sz="2000" dirty="0" smtClean="0"/>
              <a:t>, global labor prices | Zero Marginal Cost to resource tax based economy;</a:t>
            </a:r>
          </a:p>
          <a:p>
            <a:pPr>
              <a:buNone/>
            </a:pPr>
            <a:r>
              <a:rPr lang="en-US" sz="2000" dirty="0" smtClean="0"/>
              <a:t>    B. Mental, </a:t>
            </a:r>
            <a:r>
              <a:rPr lang="en-US" sz="2000" dirty="0" err="1" smtClean="0"/>
              <a:t>Electal</a:t>
            </a:r>
            <a:r>
              <a:rPr lang="en-US" sz="2000" dirty="0" smtClean="0"/>
              <a:t>, Legal:</a:t>
            </a:r>
          </a:p>
          <a:p>
            <a:pPr>
              <a:buNone/>
            </a:pPr>
            <a:r>
              <a:rPr lang="en-US" sz="2000" dirty="0" smtClean="0"/>
              <a:t>        </a:t>
            </a:r>
            <a:r>
              <a:rPr lang="en-US" sz="2000" dirty="0" err="1" smtClean="0"/>
              <a:t>Stressless</a:t>
            </a:r>
            <a:r>
              <a:rPr lang="en-US" sz="2000" dirty="0" smtClean="0"/>
              <a:t> desire, Internet Elections for Global Development and Governance, Simple Global Rules of Law;</a:t>
            </a:r>
          </a:p>
          <a:p>
            <a:pPr>
              <a:buNone/>
            </a:pPr>
            <a:r>
              <a:rPr lang="en-US" sz="2000" dirty="0" smtClean="0"/>
              <a:t>   </a:t>
            </a:r>
            <a:r>
              <a:rPr lang="en-US" sz="2000" b="1" dirty="0" smtClean="0">
                <a:solidFill>
                  <a:schemeClr val="accent3">
                    <a:lumMod val="50000"/>
                  </a:schemeClr>
                </a:solidFill>
              </a:rPr>
              <a:t> A. Soul, Attitude, Education:</a:t>
            </a:r>
          </a:p>
          <a:p>
            <a:pPr>
              <a:buNone/>
            </a:pPr>
            <a:r>
              <a:rPr lang="en-US" sz="2000" dirty="0" smtClean="0"/>
              <a:t>        Arrival / Birth of Next Level of Indigo-Crystal Inter-</a:t>
            </a:r>
            <a:r>
              <a:rPr lang="en-US" sz="2000" dirty="0" err="1" smtClean="0"/>
              <a:t>Galaxtic</a:t>
            </a:r>
            <a:r>
              <a:rPr lang="en-US" sz="2000" dirty="0" smtClean="0"/>
              <a:t> Souls, Open minded for new visions, </a:t>
            </a:r>
            <a:r>
              <a:rPr lang="en-US" sz="2000" dirty="0" err="1" smtClean="0"/>
              <a:t>intergrid</a:t>
            </a:r>
            <a:r>
              <a:rPr lang="en-US" sz="2000" dirty="0" smtClean="0"/>
              <a:t> self directed super study.</a:t>
            </a:r>
            <a:endParaRPr lang="en-US" sz="2000"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5" name="Afbeelding 4" descr="logo330x300.png"/>
          <p:cNvPicPr>
            <a:picLocks noChangeAspect="1"/>
          </p:cNvPicPr>
          <p:nvPr/>
        </p:nvPicPr>
        <p:blipFill>
          <a:blip r:embed="rId3" cstate="print"/>
          <a:stretch>
            <a:fillRect/>
          </a:stretch>
        </p:blipFill>
        <p:spPr>
          <a:xfrm>
            <a:off x="7718400" y="5562000"/>
            <a:ext cx="1425600" cy="129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Sustainability Development Goals</a:t>
            </a:r>
            <a:endParaRPr lang="en-US" dirty="0"/>
          </a:p>
        </p:txBody>
      </p:sp>
      <p:sp>
        <p:nvSpPr>
          <p:cNvPr id="3" name="Tijdelijke aanduiding voor inhoud 2"/>
          <p:cNvSpPr>
            <a:spLocks noGrp="1"/>
          </p:cNvSpPr>
          <p:nvPr>
            <p:ph idx="1"/>
          </p:nvPr>
        </p:nvSpPr>
        <p:spPr>
          <a:xfrm>
            <a:off x="457200" y="1600200"/>
            <a:ext cx="8686800" cy="4525963"/>
          </a:xfrm>
        </p:spPr>
        <p:txBody>
          <a:bodyPr>
            <a:noAutofit/>
          </a:bodyPr>
          <a:lstStyle/>
          <a:p>
            <a:pPr marL="268288" indent="-268288">
              <a:buNone/>
            </a:pPr>
            <a:r>
              <a:rPr lang="en-US" sz="2000" dirty="0" smtClean="0">
                <a:solidFill>
                  <a:schemeClr val="accent1">
                    <a:lumMod val="75000"/>
                  </a:schemeClr>
                </a:solidFill>
              </a:rPr>
              <a:t>1. End poverty in all its forms everywhere  </a:t>
            </a:r>
          </a:p>
          <a:p>
            <a:pPr marL="268288" indent="-268288">
              <a:buNone/>
            </a:pPr>
            <a:r>
              <a:rPr lang="en-US" sz="2000" dirty="0" smtClean="0"/>
              <a:t>2. End hunger, achieve food security and improved nutrition, and promote sustainable agriculture  </a:t>
            </a:r>
          </a:p>
          <a:p>
            <a:pPr marL="268288" indent="-268288">
              <a:buNone/>
            </a:pPr>
            <a:r>
              <a:rPr lang="en-US" sz="2000" dirty="0" smtClean="0"/>
              <a:t>3. Ensure healthy lives and promote well-being for all at all ages  </a:t>
            </a:r>
          </a:p>
          <a:p>
            <a:pPr marL="268288" indent="-268288">
              <a:buNone/>
            </a:pPr>
            <a:r>
              <a:rPr lang="en-US" sz="2000" dirty="0" smtClean="0"/>
              <a:t>4. Ensure inclusive and equitable quality education and promote life-long learning opportunities for all  </a:t>
            </a:r>
          </a:p>
          <a:p>
            <a:pPr marL="268288" indent="-268288">
              <a:buNone/>
            </a:pPr>
            <a:r>
              <a:rPr lang="en-US" sz="2000" dirty="0" smtClean="0">
                <a:solidFill>
                  <a:schemeClr val="accent1">
                    <a:lumMod val="75000"/>
                  </a:schemeClr>
                </a:solidFill>
              </a:rPr>
              <a:t>5. Achieve gender equality and empower all women and girls  </a:t>
            </a:r>
          </a:p>
          <a:p>
            <a:pPr marL="268288" indent="-268288">
              <a:buNone/>
            </a:pPr>
            <a:r>
              <a:rPr lang="en-US" sz="2000" dirty="0" smtClean="0"/>
              <a:t>6. Ensure availability and sustainable management of water and sanitation for all  </a:t>
            </a:r>
          </a:p>
          <a:p>
            <a:pPr marL="268288" indent="-268288">
              <a:buNone/>
            </a:pPr>
            <a:r>
              <a:rPr lang="en-US" sz="2000" dirty="0" smtClean="0"/>
              <a:t>7. Ensure access to affordable, reliable, sustainable, and modern energy for all  </a:t>
            </a:r>
          </a:p>
          <a:p>
            <a:pPr marL="268288" indent="-268288">
              <a:buNone/>
            </a:pPr>
            <a:r>
              <a:rPr lang="en-US" sz="2000" dirty="0" smtClean="0"/>
              <a:t>8. Promote sustained, inclusive and sustainable economic growth, full and productive employment and decent work for all</a:t>
            </a:r>
          </a:p>
          <a:p>
            <a:pPr marL="268288" indent="-268288">
              <a:buNone/>
            </a:pPr>
            <a:r>
              <a:rPr lang="en-US" sz="2000" dirty="0" smtClean="0">
                <a:solidFill>
                  <a:schemeClr val="accent1">
                    <a:lumMod val="75000"/>
                  </a:schemeClr>
                </a:solidFill>
              </a:rPr>
              <a:t>9. Build resilient infrastructure, promote inclusive and sustainable industrialization and foster innovation  </a:t>
            </a:r>
          </a:p>
          <a:p>
            <a:pPr marL="268288" indent="-268288">
              <a:buNone/>
            </a:pPr>
            <a:endParaRPr lang="en-US" sz="2000" dirty="0"/>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855438" y="5886000"/>
            <a:ext cx="1288562" cy="9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For the U.N. Post 2015 Agenda</a:t>
            </a:r>
            <a:endParaRPr lang="en-US" dirty="0"/>
          </a:p>
        </p:txBody>
      </p:sp>
      <p:sp>
        <p:nvSpPr>
          <p:cNvPr id="3" name="Tijdelijke aanduiding voor inhoud 2"/>
          <p:cNvSpPr>
            <a:spLocks noGrp="1"/>
          </p:cNvSpPr>
          <p:nvPr>
            <p:ph idx="1"/>
          </p:nvPr>
        </p:nvSpPr>
        <p:spPr>
          <a:xfrm>
            <a:off x="457200" y="1423317"/>
            <a:ext cx="8507288" cy="4525963"/>
          </a:xfrm>
        </p:spPr>
        <p:txBody>
          <a:bodyPr>
            <a:noAutofit/>
          </a:bodyPr>
          <a:lstStyle/>
          <a:p>
            <a:pPr>
              <a:buNone/>
            </a:pPr>
            <a:r>
              <a:rPr lang="en-US" sz="2000" dirty="0" smtClean="0">
                <a:solidFill>
                  <a:schemeClr val="accent1">
                    <a:lumMod val="75000"/>
                  </a:schemeClr>
                </a:solidFill>
              </a:rPr>
              <a:t>10. Reduce inequality within and among countries  </a:t>
            </a:r>
          </a:p>
          <a:p>
            <a:pPr>
              <a:buNone/>
            </a:pPr>
            <a:r>
              <a:rPr lang="en-US" sz="2000" dirty="0" smtClean="0"/>
              <a:t>11. Make cities and human settlements inclusive, safe, resilient and sustainable  </a:t>
            </a:r>
          </a:p>
          <a:p>
            <a:pPr>
              <a:buNone/>
            </a:pPr>
            <a:r>
              <a:rPr lang="en-US" sz="2000" dirty="0" smtClean="0"/>
              <a:t>12. Ensure sustainable consumption and production patterns  </a:t>
            </a:r>
          </a:p>
          <a:p>
            <a:pPr>
              <a:buNone/>
            </a:pPr>
            <a:r>
              <a:rPr lang="en-US" sz="2000" dirty="0" smtClean="0"/>
              <a:t>13. Take urgent action to combat climate change and its impacts  </a:t>
            </a:r>
          </a:p>
          <a:p>
            <a:pPr>
              <a:buNone/>
            </a:pPr>
            <a:r>
              <a:rPr lang="en-US" sz="2000" dirty="0" smtClean="0">
                <a:solidFill>
                  <a:schemeClr val="accent1">
                    <a:lumMod val="75000"/>
                  </a:schemeClr>
                </a:solidFill>
              </a:rPr>
              <a:t>14. Conserve and sustainably use the oceans, seas and marine resources for sustainable development  </a:t>
            </a:r>
          </a:p>
          <a:p>
            <a:pPr>
              <a:buNone/>
            </a:pPr>
            <a:r>
              <a:rPr lang="en-US" sz="2000" dirty="0" smtClean="0"/>
              <a:t>15. Protect, restore and promote sustainable use of terrestrial ecosystems, sustainably manage forests, combat desertification, and halt and reverse land degradation and halt biodiversity loss  </a:t>
            </a:r>
          </a:p>
          <a:p>
            <a:pPr>
              <a:buNone/>
            </a:pPr>
            <a:r>
              <a:rPr lang="en-US" sz="2000" dirty="0" smtClean="0"/>
              <a:t>16. Promote peaceful and inclusive societies for sustainable development, provide access to justice for all and build effective, accountable and inclusive institutions at all levels  </a:t>
            </a:r>
          </a:p>
          <a:p>
            <a:pPr>
              <a:buNone/>
            </a:pPr>
            <a:r>
              <a:rPr lang="en-US" sz="2000" dirty="0" smtClean="0">
                <a:solidFill>
                  <a:schemeClr val="accent1">
                    <a:lumMod val="75000"/>
                  </a:schemeClr>
                </a:solidFill>
              </a:rPr>
              <a:t>17. Strengthen the means of implementation and revitalize the global partnership for sustainable development Finance</a:t>
            </a:r>
            <a:endParaRPr lang="en-US" sz="2000" dirty="0">
              <a:solidFill>
                <a:schemeClr val="accent1">
                  <a:lumMod val="75000"/>
                </a:schemeClr>
              </a:solidFill>
            </a:endParaRPr>
          </a:p>
        </p:txBody>
      </p:sp>
      <p:sp>
        <p:nvSpPr>
          <p:cNvPr id="4" name="Rechthoek 3"/>
          <p:cNvSpPr/>
          <p:nvPr/>
        </p:nvSpPr>
        <p:spPr>
          <a:xfrm>
            <a:off x="0" y="6488668"/>
            <a:ext cx="2624501" cy="369332"/>
          </a:xfrm>
          <a:prstGeom prst="rect">
            <a:avLst/>
          </a:prstGeom>
        </p:spPr>
        <p:txBody>
          <a:bodyPr wrap="none">
            <a:spAutoFit/>
          </a:bodyPr>
          <a:lstStyle/>
          <a:p>
            <a:r>
              <a:rPr lang="en-US" dirty="0" smtClean="0">
                <a:hlinkClick r:id="rId2"/>
              </a:rPr>
              <a:t>worldsustainabilityfund.nl</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855438" y="5886000"/>
            <a:ext cx="1288562" cy="9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2495</TotalTime>
  <Words>3184</Words>
  <Application>Microsoft Office PowerPoint</Application>
  <PresentationFormat>Diavoorstelling (4:3)</PresentationFormat>
  <Paragraphs>639</Paragraphs>
  <Slides>41</Slides>
  <Notes>0</Notes>
  <HiddenSlides>0</HiddenSlides>
  <MMClips>2</MMClips>
  <ScaleCrop>false</ScaleCrop>
  <HeadingPairs>
    <vt:vector size="4" baseType="variant">
      <vt:variant>
        <vt:lpstr>Thema</vt:lpstr>
      </vt:variant>
      <vt:variant>
        <vt:i4>1</vt:i4>
      </vt:variant>
      <vt:variant>
        <vt:lpstr>Diatitels</vt:lpstr>
      </vt:variant>
      <vt:variant>
        <vt:i4>41</vt:i4>
      </vt:variant>
    </vt:vector>
  </HeadingPairs>
  <TitlesOfParts>
    <vt:vector size="42" baseType="lpstr">
      <vt:lpstr>Office-thema</vt:lpstr>
      <vt:lpstr>The Global Agenda Shift</vt:lpstr>
      <vt:lpstr>Jeremy Rifkin  Zero Marginal Cost Society</vt:lpstr>
      <vt:lpstr>My vision delivers a 7x3 string of interconnectivities:</vt:lpstr>
      <vt:lpstr>And specifices several more Stadia of (Industrial) Revolution:</vt:lpstr>
      <vt:lpstr>Zero Marginal Cost Society</vt:lpstr>
      <vt:lpstr>CHANGES in the triad powers</vt:lpstr>
      <vt:lpstr>CHANGES in the triad powers</vt:lpstr>
      <vt:lpstr>Sustainability Development Goals</vt:lpstr>
      <vt:lpstr>For the U.N. Post 2015 Agenda</vt:lpstr>
      <vt:lpstr>Dia 10</vt:lpstr>
      <vt:lpstr>Dia 11</vt:lpstr>
      <vt:lpstr>Bronning</vt:lpstr>
      <vt:lpstr>Dia 13</vt:lpstr>
      <vt:lpstr>Human Rights - basic info</vt:lpstr>
      <vt:lpstr>In short Human Rights handles:</vt:lpstr>
      <vt:lpstr>The Ten Bronning Rights</vt:lpstr>
      <vt:lpstr>Dia 17</vt:lpstr>
      <vt:lpstr>Dia 18</vt:lpstr>
      <vt:lpstr>Dia 19</vt:lpstr>
      <vt:lpstr>GLOS Geographical Layers Of Sustainability</vt:lpstr>
      <vt:lpstr>Geographical Layers Of Sustainability</vt:lpstr>
      <vt:lpstr>Dia 22</vt:lpstr>
      <vt:lpstr>Federal Commons</vt:lpstr>
      <vt:lpstr>Common Goods</vt:lpstr>
      <vt:lpstr>Common problem</vt:lpstr>
      <vt:lpstr>Shift to Federal Commons</vt:lpstr>
      <vt:lpstr>Shift to Federal Commons</vt:lpstr>
      <vt:lpstr>Dia 28</vt:lpstr>
      <vt:lpstr>Further Work outs</vt:lpstr>
      <vt:lpstr>Election of One World Government</vt:lpstr>
      <vt:lpstr>SDGs Financial &amp; Happiness Analyses</vt:lpstr>
      <vt:lpstr>SDGs Financial &amp; Happiness Analyses</vt:lpstr>
      <vt:lpstr>Setup The four types of income</vt:lpstr>
      <vt:lpstr>Bronning and Commons aspects</vt:lpstr>
      <vt:lpstr>Bronning income on finance</vt:lpstr>
      <vt:lpstr>Global Financial &amp; Tax Blueprint</vt:lpstr>
      <vt:lpstr>Commons GLOS action on Finance</vt:lpstr>
      <vt:lpstr>Q &amp; A</vt:lpstr>
      <vt:lpstr>Dia 39</vt:lpstr>
      <vt:lpstr>Dia 40</vt:lpstr>
      <vt:lpstr>Dia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Emile van Essen</dc:creator>
  <cp:lastModifiedBy>Emile van Essen</cp:lastModifiedBy>
  <cp:revision>60</cp:revision>
  <dcterms:created xsi:type="dcterms:W3CDTF">2014-09-18T15:13:36Z</dcterms:created>
  <dcterms:modified xsi:type="dcterms:W3CDTF">2014-11-17T15:25:31Z</dcterms:modified>
</cp:coreProperties>
</file>